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7"/>
  </p:notesMasterIdLst>
  <p:sldIdLst>
    <p:sldId id="256" r:id="rId2"/>
    <p:sldId id="257" r:id="rId3"/>
    <p:sldId id="258" r:id="rId4"/>
    <p:sldId id="259" r:id="rId5"/>
    <p:sldId id="260" r:id="rId6"/>
    <p:sldId id="277" r:id="rId7"/>
    <p:sldId id="262" r:id="rId8"/>
    <p:sldId id="263" r:id="rId9"/>
    <p:sldId id="265" r:id="rId10"/>
    <p:sldId id="275" r:id="rId11"/>
    <p:sldId id="276" r:id="rId12"/>
    <p:sldId id="271" r:id="rId13"/>
    <p:sldId id="273" r:id="rId14"/>
    <p:sldId id="272"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551"/>
    <a:srgbClr val="EF4866"/>
    <a:srgbClr val="0057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87" autoAdjust="0"/>
    <p:restoredTop sz="87889" autoAdjust="0"/>
  </p:normalViewPr>
  <p:slideViewPr>
    <p:cSldViewPr snapToGrid="0">
      <p:cViewPr varScale="1">
        <p:scale>
          <a:sx n="100" d="100"/>
          <a:sy n="100" d="100"/>
        </p:scale>
        <p:origin x="720"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F292C-ECBE-4ED7-9CB1-E1AEE66096B8}" type="datetimeFigureOut">
              <a:rPr lang="en-GB" smtClean="0"/>
              <a:t>03/09/2021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19D63-FB6F-4EB5-A847-F1220631BF2A}" type="slidenum">
              <a:rPr lang="en-GB" smtClean="0"/>
              <a:t>‹#›</a:t>
            </a:fld>
            <a:endParaRPr lang="en-GB" dirty="0"/>
          </a:p>
        </p:txBody>
      </p:sp>
    </p:spTree>
    <p:extLst>
      <p:ext uri="{BB962C8B-B14F-4D97-AF65-F5344CB8AC3E}">
        <p14:creationId xmlns:p14="http://schemas.microsoft.com/office/powerpoint/2010/main" val="338496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0</a:t>
            </a:fld>
            <a:endParaRPr lang="en-GB" dirty="0"/>
          </a:p>
        </p:txBody>
      </p:sp>
    </p:spTree>
    <p:extLst>
      <p:ext uri="{BB962C8B-B14F-4D97-AF65-F5344CB8AC3E}">
        <p14:creationId xmlns:p14="http://schemas.microsoft.com/office/powerpoint/2010/main" val="261157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10</a:t>
            </a:fld>
            <a:endParaRPr lang="en-GB" dirty="0"/>
          </a:p>
        </p:txBody>
      </p:sp>
    </p:spTree>
    <p:extLst>
      <p:ext uri="{BB962C8B-B14F-4D97-AF65-F5344CB8AC3E}">
        <p14:creationId xmlns:p14="http://schemas.microsoft.com/office/powerpoint/2010/main" val="4091602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B19D63-FB6F-4EB5-A847-F1220631BF2A}" type="slidenum">
              <a:rPr lang="en-GB" smtClean="0"/>
              <a:t>11</a:t>
            </a:fld>
            <a:endParaRPr lang="en-GB" dirty="0"/>
          </a:p>
        </p:txBody>
      </p:sp>
    </p:spTree>
    <p:extLst>
      <p:ext uri="{BB962C8B-B14F-4D97-AF65-F5344CB8AC3E}">
        <p14:creationId xmlns:p14="http://schemas.microsoft.com/office/powerpoint/2010/main" val="3228802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12</a:t>
            </a:fld>
            <a:endParaRPr lang="en-GB" dirty="0"/>
          </a:p>
        </p:txBody>
      </p:sp>
    </p:spTree>
    <p:extLst>
      <p:ext uri="{BB962C8B-B14F-4D97-AF65-F5344CB8AC3E}">
        <p14:creationId xmlns:p14="http://schemas.microsoft.com/office/powerpoint/2010/main" val="27246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B19D63-FB6F-4EB5-A847-F1220631BF2A}" type="slidenum">
              <a:rPr lang="en-GB" smtClean="0"/>
              <a:t>13</a:t>
            </a:fld>
            <a:endParaRPr lang="en-GB" dirty="0"/>
          </a:p>
        </p:txBody>
      </p:sp>
    </p:spTree>
    <p:extLst>
      <p:ext uri="{BB962C8B-B14F-4D97-AF65-F5344CB8AC3E}">
        <p14:creationId xmlns:p14="http://schemas.microsoft.com/office/powerpoint/2010/main" val="2446997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14</a:t>
            </a:fld>
            <a:endParaRPr lang="en-GB" dirty="0"/>
          </a:p>
        </p:txBody>
      </p:sp>
    </p:spTree>
    <p:extLst>
      <p:ext uri="{BB962C8B-B14F-4D97-AF65-F5344CB8AC3E}">
        <p14:creationId xmlns:p14="http://schemas.microsoft.com/office/powerpoint/2010/main" val="234790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1</a:t>
            </a:fld>
            <a:endParaRPr lang="en-GB" dirty="0"/>
          </a:p>
        </p:txBody>
      </p:sp>
    </p:spTree>
    <p:extLst>
      <p:ext uri="{BB962C8B-B14F-4D97-AF65-F5344CB8AC3E}">
        <p14:creationId xmlns:p14="http://schemas.microsoft.com/office/powerpoint/2010/main" val="162648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2</a:t>
            </a:fld>
            <a:endParaRPr lang="en-GB" dirty="0"/>
          </a:p>
        </p:txBody>
      </p:sp>
    </p:spTree>
    <p:extLst>
      <p:ext uri="{BB962C8B-B14F-4D97-AF65-F5344CB8AC3E}">
        <p14:creationId xmlns:p14="http://schemas.microsoft.com/office/powerpoint/2010/main" val="1202294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3</a:t>
            </a:fld>
            <a:endParaRPr lang="en-GB" dirty="0"/>
          </a:p>
        </p:txBody>
      </p:sp>
    </p:spTree>
    <p:extLst>
      <p:ext uri="{BB962C8B-B14F-4D97-AF65-F5344CB8AC3E}">
        <p14:creationId xmlns:p14="http://schemas.microsoft.com/office/powerpoint/2010/main" val="1938751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i="1" dirty="0">
              <a:solidFill>
                <a:srgbClr val="FF0000"/>
              </a:solidFill>
            </a:endParaRPr>
          </a:p>
        </p:txBody>
      </p:sp>
      <p:sp>
        <p:nvSpPr>
          <p:cNvPr id="4" name="Slide Number Placeholder 3"/>
          <p:cNvSpPr>
            <a:spLocks noGrp="1"/>
          </p:cNvSpPr>
          <p:nvPr>
            <p:ph type="sldNum" sz="quarter" idx="5"/>
          </p:nvPr>
        </p:nvSpPr>
        <p:spPr/>
        <p:txBody>
          <a:bodyPr/>
          <a:lstStyle/>
          <a:p>
            <a:fld id="{9BB19D63-FB6F-4EB5-A847-F1220631BF2A}" type="slidenum">
              <a:rPr lang="en-GB" smtClean="0"/>
              <a:t>4</a:t>
            </a:fld>
            <a:endParaRPr lang="en-GB" dirty="0"/>
          </a:p>
        </p:txBody>
      </p:sp>
    </p:spTree>
    <p:extLst>
      <p:ext uri="{BB962C8B-B14F-4D97-AF65-F5344CB8AC3E}">
        <p14:creationId xmlns:p14="http://schemas.microsoft.com/office/powerpoint/2010/main" val="286174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6</a:t>
            </a:fld>
            <a:endParaRPr lang="en-GB" dirty="0"/>
          </a:p>
        </p:txBody>
      </p:sp>
    </p:spTree>
    <p:extLst>
      <p:ext uri="{BB962C8B-B14F-4D97-AF65-F5344CB8AC3E}">
        <p14:creationId xmlns:p14="http://schemas.microsoft.com/office/powerpoint/2010/main" val="202065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7</a:t>
            </a:fld>
            <a:endParaRPr lang="en-GB" dirty="0"/>
          </a:p>
        </p:txBody>
      </p:sp>
    </p:spTree>
    <p:extLst>
      <p:ext uri="{BB962C8B-B14F-4D97-AF65-F5344CB8AC3E}">
        <p14:creationId xmlns:p14="http://schemas.microsoft.com/office/powerpoint/2010/main" val="221925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8</a:t>
            </a:fld>
            <a:endParaRPr lang="en-GB" dirty="0"/>
          </a:p>
        </p:txBody>
      </p:sp>
    </p:spTree>
    <p:extLst>
      <p:ext uri="{BB962C8B-B14F-4D97-AF65-F5344CB8AC3E}">
        <p14:creationId xmlns:p14="http://schemas.microsoft.com/office/powerpoint/2010/main" val="194644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19D63-FB6F-4EB5-A847-F1220631BF2A}" type="slidenum">
              <a:rPr lang="en-GB" smtClean="0"/>
              <a:t>9</a:t>
            </a:fld>
            <a:endParaRPr lang="en-GB" dirty="0"/>
          </a:p>
        </p:txBody>
      </p:sp>
    </p:spTree>
    <p:extLst>
      <p:ext uri="{BB962C8B-B14F-4D97-AF65-F5344CB8AC3E}">
        <p14:creationId xmlns:p14="http://schemas.microsoft.com/office/powerpoint/2010/main" val="122456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C60E9-B808-4DF0-863E-0B0325B326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7CA00F-8200-4915-999B-BAD0F974B9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AF17F7-70BB-41B3-9710-7707111F8DF4}"/>
              </a:ext>
            </a:extLst>
          </p:cNvPr>
          <p:cNvSpPr>
            <a:spLocks noGrp="1"/>
          </p:cNvSpPr>
          <p:nvPr>
            <p:ph type="dt" sz="half" idx="10"/>
          </p:nvPr>
        </p:nvSpPr>
        <p:spPr/>
        <p:txBody>
          <a:bodyPr/>
          <a:lstStyle/>
          <a:p>
            <a:fld id="{9EEAAC9E-281D-D144-8145-D30D2FF6855C}" type="datetime1">
              <a:rPr lang="en-GB" smtClean="0"/>
              <a:t>03/09/2021</a:t>
            </a:fld>
            <a:endParaRPr lang="en-GB" dirty="0"/>
          </a:p>
        </p:txBody>
      </p:sp>
      <p:sp>
        <p:nvSpPr>
          <p:cNvPr id="5" name="Footer Placeholder 4">
            <a:extLst>
              <a:ext uri="{FF2B5EF4-FFF2-40B4-BE49-F238E27FC236}">
                <a16:creationId xmlns:a16="http://schemas.microsoft.com/office/drawing/2014/main" id="{50BEBA13-CC81-4437-8192-BB67CA17E92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29021C6-258A-481A-8144-F8D6072473E6}"/>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185576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B3DA5-B3BD-453F-B2F3-CA8813E1DD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445B0C-3BC9-487D-8444-31318AED4F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F73147-DC8C-46BA-9B1A-9425847696C3}"/>
              </a:ext>
            </a:extLst>
          </p:cNvPr>
          <p:cNvSpPr>
            <a:spLocks noGrp="1"/>
          </p:cNvSpPr>
          <p:nvPr>
            <p:ph type="dt" sz="half" idx="10"/>
          </p:nvPr>
        </p:nvSpPr>
        <p:spPr/>
        <p:txBody>
          <a:bodyPr/>
          <a:lstStyle/>
          <a:p>
            <a:fld id="{2C88306F-C848-0B45-9ED7-57583AFB6324}" type="datetime1">
              <a:rPr lang="en-GB" smtClean="0"/>
              <a:t>03/09/2021</a:t>
            </a:fld>
            <a:endParaRPr lang="en-GB" dirty="0"/>
          </a:p>
        </p:txBody>
      </p:sp>
      <p:sp>
        <p:nvSpPr>
          <p:cNvPr id="5" name="Footer Placeholder 4">
            <a:extLst>
              <a:ext uri="{FF2B5EF4-FFF2-40B4-BE49-F238E27FC236}">
                <a16:creationId xmlns:a16="http://schemas.microsoft.com/office/drawing/2014/main" id="{7EA72C97-5878-4307-8632-3C009D46D10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FE12FCF-1305-409F-91DD-991D140837CC}"/>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375305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40EC2A-BD1B-4543-A8AB-4ECF974DD2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48CA84-EB70-4D9F-A48F-5785805EA9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D71DB1-F095-4CD1-99F2-61FB4FC4CBAF}"/>
              </a:ext>
            </a:extLst>
          </p:cNvPr>
          <p:cNvSpPr>
            <a:spLocks noGrp="1"/>
          </p:cNvSpPr>
          <p:nvPr>
            <p:ph type="dt" sz="half" idx="10"/>
          </p:nvPr>
        </p:nvSpPr>
        <p:spPr/>
        <p:txBody>
          <a:bodyPr/>
          <a:lstStyle/>
          <a:p>
            <a:fld id="{D101A030-C286-9F4B-BC1E-E3CA1C982777}" type="datetime1">
              <a:rPr lang="en-GB" smtClean="0"/>
              <a:t>03/09/2021</a:t>
            </a:fld>
            <a:endParaRPr lang="en-GB" dirty="0"/>
          </a:p>
        </p:txBody>
      </p:sp>
      <p:sp>
        <p:nvSpPr>
          <p:cNvPr id="5" name="Footer Placeholder 4">
            <a:extLst>
              <a:ext uri="{FF2B5EF4-FFF2-40B4-BE49-F238E27FC236}">
                <a16:creationId xmlns:a16="http://schemas.microsoft.com/office/drawing/2014/main" id="{2F527A69-6C75-4679-AF2E-94FF7F26EE6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2CC7DF4-86AD-40F8-8701-26E560B1458A}"/>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327398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028EC-C2E6-447C-A647-E9F66FA7A6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7D74A8-4EA1-4D30-A6D6-167BA51D3A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E08C9-5DB9-467A-8643-5C318B347BB0}"/>
              </a:ext>
            </a:extLst>
          </p:cNvPr>
          <p:cNvSpPr>
            <a:spLocks noGrp="1"/>
          </p:cNvSpPr>
          <p:nvPr>
            <p:ph type="dt" sz="half" idx="10"/>
          </p:nvPr>
        </p:nvSpPr>
        <p:spPr/>
        <p:txBody>
          <a:bodyPr/>
          <a:lstStyle/>
          <a:p>
            <a:fld id="{5F4A33A9-2CD7-8B47-AB87-D278BC94C059}" type="datetime1">
              <a:rPr lang="en-GB" smtClean="0"/>
              <a:t>03/09/2021</a:t>
            </a:fld>
            <a:endParaRPr lang="en-GB" dirty="0"/>
          </a:p>
        </p:txBody>
      </p:sp>
      <p:sp>
        <p:nvSpPr>
          <p:cNvPr id="5" name="Footer Placeholder 4">
            <a:extLst>
              <a:ext uri="{FF2B5EF4-FFF2-40B4-BE49-F238E27FC236}">
                <a16:creationId xmlns:a16="http://schemas.microsoft.com/office/drawing/2014/main" id="{FE896D65-F161-49C6-8BA4-08D4EAA66D2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80C58C2-8335-43D2-9621-261C68082F1C}"/>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14548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20CB2-C26E-4EA9-ADE9-B35A73DB38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BE3324-8F47-4E93-A08F-802A047DFA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111113-A2C7-413C-AAD9-587334AA978F}"/>
              </a:ext>
            </a:extLst>
          </p:cNvPr>
          <p:cNvSpPr>
            <a:spLocks noGrp="1"/>
          </p:cNvSpPr>
          <p:nvPr>
            <p:ph type="dt" sz="half" idx="10"/>
          </p:nvPr>
        </p:nvSpPr>
        <p:spPr/>
        <p:txBody>
          <a:bodyPr/>
          <a:lstStyle/>
          <a:p>
            <a:fld id="{64931AE0-2C8E-3140-85BA-CE9A862A9E61}" type="datetime1">
              <a:rPr lang="en-GB" smtClean="0"/>
              <a:t>03/09/2021</a:t>
            </a:fld>
            <a:endParaRPr lang="en-GB" dirty="0"/>
          </a:p>
        </p:txBody>
      </p:sp>
      <p:sp>
        <p:nvSpPr>
          <p:cNvPr id="5" name="Footer Placeholder 4">
            <a:extLst>
              <a:ext uri="{FF2B5EF4-FFF2-40B4-BE49-F238E27FC236}">
                <a16:creationId xmlns:a16="http://schemas.microsoft.com/office/drawing/2014/main" id="{7431A1E7-8918-4E8F-8F2C-88FCB4063D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A6A07A5-BAA2-46BD-A7D0-C57B0DBBCA96}"/>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241060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2DCFB-14A5-40A1-A23E-B0C06B3C84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2F2473-95DD-4BD9-9D59-6F437B1C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F8E31F-B810-4515-836B-108FCAF5F3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E375E2-D3C0-4DB5-AB7A-28844AEA51FE}"/>
              </a:ext>
            </a:extLst>
          </p:cNvPr>
          <p:cNvSpPr>
            <a:spLocks noGrp="1"/>
          </p:cNvSpPr>
          <p:nvPr>
            <p:ph type="dt" sz="half" idx="10"/>
          </p:nvPr>
        </p:nvSpPr>
        <p:spPr/>
        <p:txBody>
          <a:bodyPr/>
          <a:lstStyle/>
          <a:p>
            <a:fld id="{42557032-176C-224C-B2E9-BCEA868F0C2C}" type="datetime1">
              <a:rPr lang="en-GB" smtClean="0"/>
              <a:t>03/09/2021</a:t>
            </a:fld>
            <a:endParaRPr lang="en-GB" dirty="0"/>
          </a:p>
        </p:txBody>
      </p:sp>
      <p:sp>
        <p:nvSpPr>
          <p:cNvPr id="6" name="Footer Placeholder 5">
            <a:extLst>
              <a:ext uri="{FF2B5EF4-FFF2-40B4-BE49-F238E27FC236}">
                <a16:creationId xmlns:a16="http://schemas.microsoft.com/office/drawing/2014/main" id="{B1052B27-0B6A-427B-B2A6-A67C1A4508A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767EA32-E16E-47E1-9B7B-C635E38FD5EC}"/>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338742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1E934-48EE-4150-8088-E705F50531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4D2BF-D916-480E-8FD4-7607C389BC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B88F6-D8D6-47ED-B406-B560F8C988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D3D7F-7298-4400-B8A2-933BBBA317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8C0B8B-B4D8-4AF4-919F-29DDF20A50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B67C35-95E9-442F-8830-E50B56B7F0E6}"/>
              </a:ext>
            </a:extLst>
          </p:cNvPr>
          <p:cNvSpPr>
            <a:spLocks noGrp="1"/>
          </p:cNvSpPr>
          <p:nvPr>
            <p:ph type="dt" sz="half" idx="10"/>
          </p:nvPr>
        </p:nvSpPr>
        <p:spPr/>
        <p:txBody>
          <a:bodyPr/>
          <a:lstStyle/>
          <a:p>
            <a:fld id="{C77B6B0A-863C-8B4B-B662-675628542941}" type="datetime1">
              <a:rPr lang="en-GB" smtClean="0"/>
              <a:t>03/09/2021</a:t>
            </a:fld>
            <a:endParaRPr lang="en-GB" dirty="0"/>
          </a:p>
        </p:txBody>
      </p:sp>
      <p:sp>
        <p:nvSpPr>
          <p:cNvPr id="8" name="Footer Placeholder 7">
            <a:extLst>
              <a:ext uri="{FF2B5EF4-FFF2-40B4-BE49-F238E27FC236}">
                <a16:creationId xmlns:a16="http://schemas.microsoft.com/office/drawing/2014/main" id="{5BCDE422-A839-44FF-AF35-D0C58511878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DA17B0D-FD85-4C5C-984A-16432C77583F}"/>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243568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F023B-773F-49BB-AE0F-1C580C1E2A8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CE4139-81F6-4759-BDA4-DF732B9B6091}"/>
              </a:ext>
            </a:extLst>
          </p:cNvPr>
          <p:cNvSpPr>
            <a:spLocks noGrp="1"/>
          </p:cNvSpPr>
          <p:nvPr>
            <p:ph type="dt" sz="half" idx="10"/>
          </p:nvPr>
        </p:nvSpPr>
        <p:spPr/>
        <p:txBody>
          <a:bodyPr/>
          <a:lstStyle/>
          <a:p>
            <a:fld id="{17ABD1F9-C073-4C4A-821A-27CA25FF0321}" type="datetime1">
              <a:rPr lang="en-GB" smtClean="0"/>
              <a:t>03/09/2021</a:t>
            </a:fld>
            <a:endParaRPr lang="en-GB" dirty="0"/>
          </a:p>
        </p:txBody>
      </p:sp>
      <p:sp>
        <p:nvSpPr>
          <p:cNvPr id="4" name="Footer Placeholder 3">
            <a:extLst>
              <a:ext uri="{FF2B5EF4-FFF2-40B4-BE49-F238E27FC236}">
                <a16:creationId xmlns:a16="http://schemas.microsoft.com/office/drawing/2014/main" id="{F5A937F1-248C-4675-9D3E-0D09D36E7D7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3B37C9F-DE15-4BF5-8B30-43D53E5ED044}"/>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271893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58796E-027A-4FF4-BEDF-388152857E8D}"/>
              </a:ext>
            </a:extLst>
          </p:cNvPr>
          <p:cNvSpPr>
            <a:spLocks noGrp="1"/>
          </p:cNvSpPr>
          <p:nvPr>
            <p:ph type="dt" sz="half" idx="10"/>
          </p:nvPr>
        </p:nvSpPr>
        <p:spPr/>
        <p:txBody>
          <a:bodyPr/>
          <a:lstStyle/>
          <a:p>
            <a:fld id="{3BAB3D55-0834-F644-96C3-F5771CC74FBD}" type="datetime1">
              <a:rPr lang="en-GB" smtClean="0"/>
              <a:t>03/09/2021</a:t>
            </a:fld>
            <a:endParaRPr lang="en-GB" dirty="0"/>
          </a:p>
        </p:txBody>
      </p:sp>
      <p:sp>
        <p:nvSpPr>
          <p:cNvPr id="3" name="Footer Placeholder 2">
            <a:extLst>
              <a:ext uri="{FF2B5EF4-FFF2-40B4-BE49-F238E27FC236}">
                <a16:creationId xmlns:a16="http://schemas.microsoft.com/office/drawing/2014/main" id="{E076EFA3-218E-428E-A774-145E8809FD0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724E083-18F0-4624-B2DE-F137A23DBBA5}"/>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259571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F25D5-E6D1-4D43-B161-86068B2BD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9E7AFC-E408-4D4A-96F8-859ACEB939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9367FB-A2F5-40C6-8531-F65A0AF0C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5D2C67-1420-4EFD-8FFB-6624C102CD03}"/>
              </a:ext>
            </a:extLst>
          </p:cNvPr>
          <p:cNvSpPr>
            <a:spLocks noGrp="1"/>
          </p:cNvSpPr>
          <p:nvPr>
            <p:ph type="dt" sz="half" idx="10"/>
          </p:nvPr>
        </p:nvSpPr>
        <p:spPr/>
        <p:txBody>
          <a:bodyPr/>
          <a:lstStyle/>
          <a:p>
            <a:fld id="{5A4161BF-1ABF-AE43-958E-743259064A42}" type="datetime1">
              <a:rPr lang="en-GB" smtClean="0"/>
              <a:t>03/09/2021</a:t>
            </a:fld>
            <a:endParaRPr lang="en-GB" dirty="0"/>
          </a:p>
        </p:txBody>
      </p:sp>
      <p:sp>
        <p:nvSpPr>
          <p:cNvPr id="6" name="Footer Placeholder 5">
            <a:extLst>
              <a:ext uri="{FF2B5EF4-FFF2-40B4-BE49-F238E27FC236}">
                <a16:creationId xmlns:a16="http://schemas.microsoft.com/office/drawing/2014/main" id="{73497AAF-F1C4-4DA0-A7D2-17CB5048208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9F5C5ED-7619-4003-9A75-A4BC9CBDFDF0}"/>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28892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61E8-004C-4ABA-AC11-68F6EB7EA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62D212-0F4E-4EED-AAC5-A141EC5686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43F8F36-4FD3-4A3A-9101-48A2B78AD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99778A-0F9D-4F20-956C-A636C4AADA4A}"/>
              </a:ext>
            </a:extLst>
          </p:cNvPr>
          <p:cNvSpPr>
            <a:spLocks noGrp="1"/>
          </p:cNvSpPr>
          <p:nvPr>
            <p:ph type="dt" sz="half" idx="10"/>
          </p:nvPr>
        </p:nvSpPr>
        <p:spPr/>
        <p:txBody>
          <a:bodyPr/>
          <a:lstStyle/>
          <a:p>
            <a:fld id="{B661F2EC-C818-4C4E-B7B1-11C4AF202488}" type="datetime1">
              <a:rPr lang="en-GB" smtClean="0"/>
              <a:t>03/09/2021</a:t>
            </a:fld>
            <a:endParaRPr lang="en-GB" dirty="0"/>
          </a:p>
        </p:txBody>
      </p:sp>
      <p:sp>
        <p:nvSpPr>
          <p:cNvPr id="6" name="Footer Placeholder 5">
            <a:extLst>
              <a:ext uri="{FF2B5EF4-FFF2-40B4-BE49-F238E27FC236}">
                <a16:creationId xmlns:a16="http://schemas.microsoft.com/office/drawing/2014/main" id="{21510DAD-9FEB-4F68-ADD9-A3793BFC95D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56DA9F6-265A-413B-A9C3-FA3822457915}"/>
              </a:ext>
            </a:extLst>
          </p:cNvPr>
          <p:cNvSpPr>
            <a:spLocks noGrp="1"/>
          </p:cNvSpPr>
          <p:nvPr>
            <p:ph type="sldNum" sz="quarter" idx="12"/>
          </p:nvPr>
        </p:nvSpPr>
        <p:spPr/>
        <p:txBody>
          <a:bodyPr/>
          <a:lstStyle/>
          <a:p>
            <a:fld id="{280D8A99-439F-4B51-82F2-EA628195B91F}" type="slidenum">
              <a:rPr lang="en-GB" smtClean="0"/>
              <a:t>‹#›</a:t>
            </a:fld>
            <a:endParaRPr lang="en-GB" dirty="0"/>
          </a:p>
        </p:txBody>
      </p:sp>
    </p:spTree>
    <p:extLst>
      <p:ext uri="{BB962C8B-B14F-4D97-AF65-F5344CB8AC3E}">
        <p14:creationId xmlns:p14="http://schemas.microsoft.com/office/powerpoint/2010/main" val="252174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266431C-6425-8E4A-874E-F1700575D3AD}"/>
              </a:ext>
            </a:extLst>
          </p:cNvPr>
          <p:cNvPicPr>
            <a:picLocks noChangeAspect="1"/>
          </p:cNvPicPr>
          <p:nvPr userDrawn="1"/>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391888" y="6127802"/>
            <a:ext cx="579437" cy="579437"/>
          </a:xfrm>
          <a:prstGeom prst="rect">
            <a:avLst/>
          </a:prstGeom>
        </p:spPr>
      </p:pic>
      <p:sp>
        <p:nvSpPr>
          <p:cNvPr id="2" name="Title Placeholder 1">
            <a:extLst>
              <a:ext uri="{FF2B5EF4-FFF2-40B4-BE49-F238E27FC236}">
                <a16:creationId xmlns:a16="http://schemas.microsoft.com/office/drawing/2014/main" id="{8BC2803D-384E-4B55-8FBF-CEF82F4AB6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EA497B-62C0-449E-A6F6-FC9FE600BA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AE4C48-203D-4023-BDA6-AFB59FFA53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867C3-4152-6241-A06C-88D8422253C2}" type="datetime1">
              <a:rPr lang="en-GB" smtClean="0"/>
              <a:t>03/09/2021</a:t>
            </a:fld>
            <a:endParaRPr lang="en-GB" dirty="0"/>
          </a:p>
        </p:txBody>
      </p:sp>
      <p:sp>
        <p:nvSpPr>
          <p:cNvPr id="5" name="Footer Placeholder 4">
            <a:extLst>
              <a:ext uri="{FF2B5EF4-FFF2-40B4-BE49-F238E27FC236}">
                <a16:creationId xmlns:a16="http://schemas.microsoft.com/office/drawing/2014/main" id="{C9738EEE-65E4-4BCC-B099-F75E8DC29E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CB6F31E-99AE-4BAC-BE19-375CE62F7414}"/>
              </a:ext>
            </a:extLst>
          </p:cNvPr>
          <p:cNvSpPr>
            <a:spLocks noGrp="1"/>
          </p:cNvSpPr>
          <p:nvPr>
            <p:ph type="sldNum" sz="quarter" idx="4"/>
          </p:nvPr>
        </p:nvSpPr>
        <p:spPr>
          <a:xfrm>
            <a:off x="11431328" y="6167960"/>
            <a:ext cx="500556" cy="365125"/>
          </a:xfrm>
          <a:prstGeom prst="rect">
            <a:avLst/>
          </a:prstGeom>
        </p:spPr>
        <p:txBody>
          <a:bodyPr vert="horz" lIns="91440" tIns="45720" rIns="91440" bIns="45720" rtlCol="0" anchor="ctr"/>
          <a:lstStyle>
            <a:lvl1pPr algn="ctr">
              <a:defRPr sz="1200" b="1">
                <a:solidFill>
                  <a:srgbClr val="EF4866"/>
                </a:solidFill>
                <a:latin typeface="Verdana" panose="020B0604030504040204" pitchFamily="34" charset="0"/>
                <a:ea typeface="Verdana" panose="020B0604030504040204" pitchFamily="34" charset="0"/>
                <a:cs typeface="Verdana" panose="020B0604030504040204" pitchFamily="34" charset="0"/>
              </a:defRPr>
            </a:lvl1pPr>
          </a:lstStyle>
          <a:p>
            <a:fld id="{280D8A99-439F-4B51-82F2-EA628195B91F}" type="slidenum">
              <a:rPr lang="en-GB" smtClean="0"/>
              <a:pPr/>
              <a:t>‹#›</a:t>
            </a:fld>
            <a:endParaRPr lang="en-GB" dirty="0"/>
          </a:p>
        </p:txBody>
      </p:sp>
    </p:spTree>
    <p:extLst>
      <p:ext uri="{BB962C8B-B14F-4D97-AF65-F5344CB8AC3E}">
        <p14:creationId xmlns:p14="http://schemas.microsoft.com/office/powerpoint/2010/main" val="336761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actionagainststuntingday/resources/schools"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actionagainststuntingday.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s://twitter.com/actionstunting" TargetMode="External"/><Relationship Id="rId4" Type="http://schemas.openxmlformats.org/officeDocument/2006/relationships/hyperlink" Target="https://www.facebook.com/actionstunt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4748057-2C37-0346-8A6D-B0B8A723B6B1}"/>
              </a:ext>
            </a:extLst>
          </p:cNvPr>
          <p:cNvSpPr/>
          <p:nvPr/>
        </p:nvSpPr>
        <p:spPr>
          <a:xfrm>
            <a:off x="0" y="0"/>
            <a:ext cx="12192000" cy="5580000"/>
          </a:xfrm>
          <a:prstGeom prst="rect">
            <a:avLst/>
          </a:prstGeom>
          <a:solidFill>
            <a:srgbClr val="35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4" name="TextBox 3">
            <a:extLst>
              <a:ext uri="{FF2B5EF4-FFF2-40B4-BE49-F238E27FC236}">
                <a16:creationId xmlns:a16="http://schemas.microsoft.com/office/drawing/2014/main" id="{6797A972-6D1F-4733-820C-FE1E96CC76B1}"/>
              </a:ext>
            </a:extLst>
          </p:cNvPr>
          <p:cNvSpPr txBox="1"/>
          <p:nvPr/>
        </p:nvSpPr>
        <p:spPr>
          <a:xfrm>
            <a:off x="249484" y="6092928"/>
            <a:ext cx="3980684" cy="276999"/>
          </a:xfrm>
          <a:prstGeom prst="rect">
            <a:avLst/>
          </a:prstGeom>
          <a:noFill/>
        </p:spPr>
        <p:txBody>
          <a:bodyPr wrap="square" rtlCol="0">
            <a:spAutoFit/>
          </a:bodyPr>
          <a:lstStyle/>
          <a:p>
            <a:r>
              <a:rPr lang="en-GB" sz="1200" u="sng" dirty="0">
                <a:solidFill>
                  <a:srgbClr val="35355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Actionagainststuntingday.org/resources/schools</a:t>
            </a:r>
            <a:endParaRPr lang="en-GB" sz="1200" u="sng" dirty="0">
              <a:solidFill>
                <a:srgbClr val="35355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8" name="Graphic 7">
            <a:extLst>
              <a:ext uri="{FF2B5EF4-FFF2-40B4-BE49-F238E27FC236}">
                <a16:creationId xmlns:a16="http://schemas.microsoft.com/office/drawing/2014/main" id="{9BF056B8-BABD-D043-9EED-7F59BC562E8A}"/>
              </a:ext>
            </a:extLst>
          </p:cNvPr>
          <p:cNvGrpSpPr/>
          <p:nvPr/>
        </p:nvGrpSpPr>
        <p:grpSpPr>
          <a:xfrm>
            <a:off x="7630582" y="5850298"/>
            <a:ext cx="1361999" cy="762155"/>
            <a:chOff x="536350" y="5447557"/>
            <a:chExt cx="1796568" cy="1005333"/>
          </a:xfrm>
        </p:grpSpPr>
        <p:grpSp>
          <p:nvGrpSpPr>
            <p:cNvPr id="19" name="Graphic 7">
              <a:extLst>
                <a:ext uri="{FF2B5EF4-FFF2-40B4-BE49-F238E27FC236}">
                  <a16:creationId xmlns:a16="http://schemas.microsoft.com/office/drawing/2014/main" id="{9BF056B8-BABD-D043-9EED-7F59BC562E8A}"/>
                </a:ext>
              </a:extLst>
            </p:cNvPr>
            <p:cNvGrpSpPr/>
            <p:nvPr/>
          </p:nvGrpSpPr>
          <p:grpSpPr>
            <a:xfrm>
              <a:off x="1447168" y="5498516"/>
              <a:ext cx="792996" cy="889269"/>
              <a:chOff x="1447168" y="5498516"/>
              <a:chExt cx="792996" cy="889269"/>
            </a:xfrm>
            <a:solidFill>
              <a:schemeClr val="accent1"/>
            </a:solidFill>
          </p:grpSpPr>
          <p:sp>
            <p:nvSpPr>
              <p:cNvPr id="20" name="Freeform 19">
                <a:extLst>
                  <a:ext uri="{FF2B5EF4-FFF2-40B4-BE49-F238E27FC236}">
                    <a16:creationId xmlns:a16="http://schemas.microsoft.com/office/drawing/2014/main" id="{98CCFA4A-F3AC-C345-BA42-6EF5B9B54B1F}"/>
                  </a:ext>
                </a:extLst>
              </p:cNvPr>
              <p:cNvSpPr/>
              <p:nvPr/>
            </p:nvSpPr>
            <p:spPr>
              <a:xfrm>
                <a:off x="1447168" y="5500042"/>
                <a:ext cx="81541" cy="113637"/>
              </a:xfrm>
              <a:custGeom>
                <a:avLst/>
                <a:gdLst>
                  <a:gd name="connsiteX0" fmla="*/ 66640 w 81541"/>
                  <a:gd name="connsiteY0" fmla="*/ 76059 h 113637"/>
                  <a:gd name="connsiteX1" fmla="*/ 59955 w 81541"/>
                  <a:gd name="connsiteY1" fmla="*/ 94917 h 113637"/>
                  <a:gd name="connsiteX2" fmla="*/ 40666 w 81541"/>
                  <a:gd name="connsiteY2" fmla="*/ 101643 h 113637"/>
                  <a:gd name="connsiteX3" fmla="*/ 21447 w 81541"/>
                  <a:gd name="connsiteY3" fmla="*/ 94917 h 113637"/>
                  <a:gd name="connsiteX4" fmla="*/ 14693 w 81541"/>
                  <a:gd name="connsiteY4" fmla="*/ 75989 h 113637"/>
                  <a:gd name="connsiteX5" fmla="*/ 14693 w 81541"/>
                  <a:gd name="connsiteY5" fmla="*/ 0 h 113637"/>
                  <a:gd name="connsiteX6" fmla="*/ 0 w 81541"/>
                  <a:gd name="connsiteY6" fmla="*/ 0 h 113637"/>
                  <a:gd name="connsiteX7" fmla="*/ 0 w 81541"/>
                  <a:gd name="connsiteY7" fmla="*/ 76405 h 113637"/>
                  <a:gd name="connsiteX8" fmla="*/ 11141 w 81541"/>
                  <a:gd name="connsiteY8" fmla="*/ 103723 h 113637"/>
                  <a:gd name="connsiteX9" fmla="*/ 40597 w 81541"/>
                  <a:gd name="connsiteY9" fmla="*/ 113637 h 113637"/>
                  <a:gd name="connsiteX10" fmla="*/ 44566 w 81541"/>
                  <a:gd name="connsiteY10" fmla="*/ 113499 h 113637"/>
                  <a:gd name="connsiteX11" fmla="*/ 71515 w 81541"/>
                  <a:gd name="connsiteY11" fmla="*/ 102197 h 113637"/>
                  <a:gd name="connsiteX12" fmla="*/ 81542 w 81541"/>
                  <a:gd name="connsiteY12" fmla="*/ 76267 h 113637"/>
                  <a:gd name="connsiteX13" fmla="*/ 81542 w 81541"/>
                  <a:gd name="connsiteY13" fmla="*/ 0 h 113637"/>
                  <a:gd name="connsiteX14" fmla="*/ 66640 w 81541"/>
                  <a:gd name="connsiteY14" fmla="*/ 0 h 113637"/>
                  <a:gd name="connsiteX15" fmla="*/ 66640 w 81541"/>
                  <a:gd name="connsiteY15" fmla="*/ 76059 h 11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541" h="113637">
                    <a:moveTo>
                      <a:pt x="66640" y="76059"/>
                    </a:moveTo>
                    <a:cubicBezTo>
                      <a:pt x="66640" y="84171"/>
                      <a:pt x="64412" y="90480"/>
                      <a:pt x="59955" y="94917"/>
                    </a:cubicBezTo>
                    <a:cubicBezTo>
                      <a:pt x="55499" y="99355"/>
                      <a:pt x="49092" y="101643"/>
                      <a:pt x="40666" y="101643"/>
                    </a:cubicBezTo>
                    <a:cubicBezTo>
                      <a:pt x="32380" y="101643"/>
                      <a:pt x="25974" y="99424"/>
                      <a:pt x="21447" y="94917"/>
                    </a:cubicBezTo>
                    <a:cubicBezTo>
                      <a:pt x="16991" y="90411"/>
                      <a:pt x="14693" y="84101"/>
                      <a:pt x="14693" y="75989"/>
                    </a:cubicBezTo>
                    <a:lnTo>
                      <a:pt x="14693" y="0"/>
                    </a:lnTo>
                    <a:lnTo>
                      <a:pt x="0" y="0"/>
                    </a:lnTo>
                    <a:lnTo>
                      <a:pt x="0" y="76405"/>
                    </a:lnTo>
                    <a:cubicBezTo>
                      <a:pt x="139" y="87984"/>
                      <a:pt x="3830" y="97136"/>
                      <a:pt x="11141" y="103723"/>
                    </a:cubicBezTo>
                    <a:cubicBezTo>
                      <a:pt x="18453" y="110379"/>
                      <a:pt x="28341" y="113637"/>
                      <a:pt x="40597" y="113637"/>
                    </a:cubicBezTo>
                    <a:lnTo>
                      <a:pt x="44566" y="113499"/>
                    </a:lnTo>
                    <a:cubicBezTo>
                      <a:pt x="55916" y="112667"/>
                      <a:pt x="64899" y="108923"/>
                      <a:pt x="71515" y="102197"/>
                    </a:cubicBezTo>
                    <a:cubicBezTo>
                      <a:pt x="78130" y="95472"/>
                      <a:pt x="81472" y="86805"/>
                      <a:pt x="81542" y="76267"/>
                    </a:cubicBezTo>
                    <a:lnTo>
                      <a:pt x="81542" y="0"/>
                    </a:lnTo>
                    <a:lnTo>
                      <a:pt x="66640" y="0"/>
                    </a:lnTo>
                    <a:lnTo>
                      <a:pt x="66640" y="76059"/>
                    </a:lnTo>
                    <a:close/>
                  </a:path>
                </a:pathLst>
              </a:custGeom>
              <a:solidFill>
                <a:srgbClr val="F39F1E"/>
              </a:solidFill>
              <a:ln w="694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CA49FA-0310-E541-87AC-2A4262800FF6}"/>
                  </a:ext>
                </a:extLst>
              </p:cNvPr>
              <p:cNvSpPr/>
              <p:nvPr/>
            </p:nvSpPr>
            <p:spPr>
              <a:xfrm>
                <a:off x="1551410" y="5500042"/>
                <a:ext cx="86346" cy="112181"/>
              </a:xfrm>
              <a:custGeom>
                <a:avLst/>
                <a:gdLst>
                  <a:gd name="connsiteX0" fmla="*/ 82865 w 86346"/>
                  <a:gd name="connsiteY0" fmla="*/ 0 h 112181"/>
                  <a:gd name="connsiteX1" fmla="*/ 64899 w 86346"/>
                  <a:gd name="connsiteY1" fmla="*/ 0 h 112181"/>
                  <a:gd name="connsiteX2" fmla="*/ 14832 w 86346"/>
                  <a:gd name="connsiteY2" fmla="*/ 55467 h 112181"/>
                  <a:gd name="connsiteX3" fmla="*/ 14832 w 86346"/>
                  <a:gd name="connsiteY3" fmla="*/ 0 h 112181"/>
                  <a:gd name="connsiteX4" fmla="*/ 0 w 86346"/>
                  <a:gd name="connsiteY4" fmla="*/ 0 h 112181"/>
                  <a:gd name="connsiteX5" fmla="*/ 0 w 86346"/>
                  <a:gd name="connsiteY5" fmla="*/ 112181 h 112181"/>
                  <a:gd name="connsiteX6" fmla="*/ 14832 w 86346"/>
                  <a:gd name="connsiteY6" fmla="*/ 112181 h 112181"/>
                  <a:gd name="connsiteX7" fmla="*/ 14832 w 86346"/>
                  <a:gd name="connsiteY7" fmla="*/ 74256 h 112181"/>
                  <a:gd name="connsiteX8" fmla="*/ 28620 w 86346"/>
                  <a:gd name="connsiteY8" fmla="*/ 59973 h 112181"/>
                  <a:gd name="connsiteX9" fmla="*/ 68520 w 86346"/>
                  <a:gd name="connsiteY9" fmla="*/ 112181 h 112181"/>
                  <a:gd name="connsiteX10" fmla="*/ 86347 w 86346"/>
                  <a:gd name="connsiteY10" fmla="*/ 112181 h 112181"/>
                  <a:gd name="connsiteX11" fmla="*/ 38508 w 86346"/>
                  <a:gd name="connsiteY11" fmla="*/ 49504 h 11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46" h="112181">
                    <a:moveTo>
                      <a:pt x="82865" y="0"/>
                    </a:moveTo>
                    <a:lnTo>
                      <a:pt x="64899" y="0"/>
                    </a:lnTo>
                    <a:lnTo>
                      <a:pt x="14832" y="55467"/>
                    </a:lnTo>
                    <a:lnTo>
                      <a:pt x="14832" y="0"/>
                    </a:lnTo>
                    <a:lnTo>
                      <a:pt x="0" y="0"/>
                    </a:lnTo>
                    <a:lnTo>
                      <a:pt x="0" y="112181"/>
                    </a:lnTo>
                    <a:lnTo>
                      <a:pt x="14832" y="112181"/>
                    </a:lnTo>
                    <a:lnTo>
                      <a:pt x="14832" y="74256"/>
                    </a:lnTo>
                    <a:lnTo>
                      <a:pt x="28620" y="59973"/>
                    </a:lnTo>
                    <a:lnTo>
                      <a:pt x="68520" y="112181"/>
                    </a:lnTo>
                    <a:lnTo>
                      <a:pt x="86347" y="112181"/>
                    </a:lnTo>
                    <a:lnTo>
                      <a:pt x="38508" y="49504"/>
                    </a:lnTo>
                    <a:close/>
                  </a:path>
                </a:pathLst>
              </a:custGeom>
              <a:solidFill>
                <a:srgbClr val="F39F1E"/>
              </a:solidFill>
              <a:ln w="694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CC35D27-BDB2-5B45-8FEC-FF04C7F79A10}"/>
                  </a:ext>
                </a:extLst>
              </p:cNvPr>
              <p:cNvSpPr/>
              <p:nvPr/>
            </p:nvSpPr>
            <p:spPr>
              <a:xfrm>
                <a:off x="1650639" y="5500111"/>
                <a:ext cx="81750" cy="112181"/>
              </a:xfrm>
              <a:custGeom>
                <a:avLst/>
                <a:gdLst>
                  <a:gd name="connsiteX0" fmla="*/ 71166 w 81750"/>
                  <a:gd name="connsiteY0" fmla="*/ 51931 h 112181"/>
                  <a:gd name="connsiteX1" fmla="*/ 76876 w 81750"/>
                  <a:gd name="connsiteY1" fmla="*/ 33696 h 112181"/>
                  <a:gd name="connsiteX2" fmla="*/ 66640 w 81750"/>
                  <a:gd name="connsiteY2" fmla="*/ 8597 h 112181"/>
                  <a:gd name="connsiteX3" fmla="*/ 37324 w 81750"/>
                  <a:gd name="connsiteY3" fmla="*/ 0 h 112181"/>
                  <a:gd name="connsiteX4" fmla="*/ 0 w 81750"/>
                  <a:gd name="connsiteY4" fmla="*/ 0 h 112181"/>
                  <a:gd name="connsiteX5" fmla="*/ 0 w 81750"/>
                  <a:gd name="connsiteY5" fmla="*/ 112181 h 112181"/>
                  <a:gd name="connsiteX6" fmla="*/ 14902 w 81750"/>
                  <a:gd name="connsiteY6" fmla="*/ 112181 h 112181"/>
                  <a:gd name="connsiteX7" fmla="*/ 14902 w 81750"/>
                  <a:gd name="connsiteY7" fmla="*/ 66699 h 112181"/>
                  <a:gd name="connsiteX8" fmla="*/ 41363 w 81750"/>
                  <a:gd name="connsiteY8" fmla="*/ 66699 h 112181"/>
                  <a:gd name="connsiteX9" fmla="*/ 65805 w 81750"/>
                  <a:gd name="connsiteY9" fmla="*/ 112043 h 112181"/>
                  <a:gd name="connsiteX10" fmla="*/ 81751 w 81750"/>
                  <a:gd name="connsiteY10" fmla="*/ 112043 h 112181"/>
                  <a:gd name="connsiteX11" fmla="*/ 81751 w 81750"/>
                  <a:gd name="connsiteY11" fmla="*/ 111141 h 112181"/>
                  <a:gd name="connsiteX12" fmla="*/ 55290 w 81750"/>
                  <a:gd name="connsiteY12" fmla="*/ 63509 h 112181"/>
                  <a:gd name="connsiteX13" fmla="*/ 71166 w 81750"/>
                  <a:gd name="connsiteY13" fmla="*/ 51931 h 112181"/>
                  <a:gd name="connsiteX14" fmla="*/ 37811 w 81750"/>
                  <a:gd name="connsiteY14" fmla="*/ 54635 h 112181"/>
                  <a:gd name="connsiteX15" fmla="*/ 14971 w 81750"/>
                  <a:gd name="connsiteY15" fmla="*/ 54635 h 112181"/>
                  <a:gd name="connsiteX16" fmla="*/ 14971 w 81750"/>
                  <a:gd name="connsiteY16" fmla="*/ 11995 h 112181"/>
                  <a:gd name="connsiteX17" fmla="*/ 37742 w 81750"/>
                  <a:gd name="connsiteY17" fmla="*/ 11995 h 112181"/>
                  <a:gd name="connsiteX18" fmla="*/ 55708 w 81750"/>
                  <a:gd name="connsiteY18" fmla="*/ 17611 h 112181"/>
                  <a:gd name="connsiteX19" fmla="*/ 61905 w 81750"/>
                  <a:gd name="connsiteY19" fmla="*/ 33557 h 112181"/>
                  <a:gd name="connsiteX20" fmla="*/ 55359 w 81750"/>
                  <a:gd name="connsiteY20" fmla="*/ 48880 h 112181"/>
                  <a:gd name="connsiteX21" fmla="*/ 37811 w 81750"/>
                  <a:gd name="connsiteY21" fmla="*/ 54635 h 11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750" h="112181">
                    <a:moveTo>
                      <a:pt x="71166" y="51931"/>
                    </a:moveTo>
                    <a:cubicBezTo>
                      <a:pt x="74927" y="46731"/>
                      <a:pt x="76876" y="40629"/>
                      <a:pt x="76876" y="33696"/>
                    </a:cubicBezTo>
                    <a:cubicBezTo>
                      <a:pt x="76876" y="22672"/>
                      <a:pt x="73464" y="14352"/>
                      <a:pt x="66640" y="8597"/>
                    </a:cubicBezTo>
                    <a:cubicBezTo>
                      <a:pt x="59816" y="2843"/>
                      <a:pt x="50067" y="0"/>
                      <a:pt x="37324" y="0"/>
                    </a:cubicBezTo>
                    <a:lnTo>
                      <a:pt x="0" y="0"/>
                    </a:lnTo>
                    <a:lnTo>
                      <a:pt x="0" y="112181"/>
                    </a:lnTo>
                    <a:lnTo>
                      <a:pt x="14902" y="112181"/>
                    </a:lnTo>
                    <a:lnTo>
                      <a:pt x="14902" y="66699"/>
                    </a:lnTo>
                    <a:lnTo>
                      <a:pt x="41363" y="66699"/>
                    </a:lnTo>
                    <a:lnTo>
                      <a:pt x="65805" y="112043"/>
                    </a:lnTo>
                    <a:lnTo>
                      <a:pt x="81751" y="112043"/>
                    </a:lnTo>
                    <a:lnTo>
                      <a:pt x="81751" y="111141"/>
                    </a:lnTo>
                    <a:lnTo>
                      <a:pt x="55290" y="63509"/>
                    </a:lnTo>
                    <a:cubicBezTo>
                      <a:pt x="62114" y="61013"/>
                      <a:pt x="67406" y="57131"/>
                      <a:pt x="71166" y="51931"/>
                    </a:cubicBezTo>
                    <a:moveTo>
                      <a:pt x="37811" y="54635"/>
                    </a:moveTo>
                    <a:lnTo>
                      <a:pt x="14971" y="54635"/>
                    </a:lnTo>
                    <a:lnTo>
                      <a:pt x="14971" y="11995"/>
                    </a:lnTo>
                    <a:lnTo>
                      <a:pt x="37742" y="11995"/>
                    </a:lnTo>
                    <a:cubicBezTo>
                      <a:pt x="45611" y="12064"/>
                      <a:pt x="51599" y="13936"/>
                      <a:pt x="55708" y="17611"/>
                    </a:cubicBezTo>
                    <a:cubicBezTo>
                      <a:pt x="59886" y="21285"/>
                      <a:pt x="61905" y="26624"/>
                      <a:pt x="61905" y="33557"/>
                    </a:cubicBezTo>
                    <a:cubicBezTo>
                      <a:pt x="61905" y="39936"/>
                      <a:pt x="59746" y="45067"/>
                      <a:pt x="55359" y="48880"/>
                    </a:cubicBezTo>
                    <a:cubicBezTo>
                      <a:pt x="51042" y="52693"/>
                      <a:pt x="45193" y="54635"/>
                      <a:pt x="37811" y="54635"/>
                    </a:cubicBezTo>
                  </a:path>
                </a:pathLst>
              </a:custGeom>
              <a:solidFill>
                <a:srgbClr val="F39F1E"/>
              </a:solidFill>
              <a:ln w="6941"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0106026-46CE-5D4E-A98A-268CDF8076FD}"/>
                  </a:ext>
                </a:extLst>
              </p:cNvPr>
              <p:cNvSpPr/>
              <p:nvPr/>
            </p:nvSpPr>
            <p:spPr>
              <a:xfrm>
                <a:off x="1749381" y="5500042"/>
                <a:ext cx="14832" cy="112181"/>
              </a:xfrm>
              <a:custGeom>
                <a:avLst/>
                <a:gdLst>
                  <a:gd name="connsiteX0" fmla="*/ 0 w 14832"/>
                  <a:gd name="connsiteY0" fmla="*/ 0 h 112181"/>
                  <a:gd name="connsiteX1" fmla="*/ 14832 w 14832"/>
                  <a:gd name="connsiteY1" fmla="*/ 0 h 112181"/>
                  <a:gd name="connsiteX2" fmla="*/ 14832 w 14832"/>
                  <a:gd name="connsiteY2" fmla="*/ 112181 h 112181"/>
                  <a:gd name="connsiteX3" fmla="*/ 0 w 14832"/>
                  <a:gd name="connsiteY3" fmla="*/ 112181 h 112181"/>
                </a:gdLst>
                <a:ahLst/>
                <a:cxnLst>
                  <a:cxn ang="0">
                    <a:pos x="connsiteX0" y="connsiteY0"/>
                  </a:cxn>
                  <a:cxn ang="0">
                    <a:pos x="connsiteX1" y="connsiteY1"/>
                  </a:cxn>
                  <a:cxn ang="0">
                    <a:pos x="connsiteX2" y="connsiteY2"/>
                  </a:cxn>
                  <a:cxn ang="0">
                    <a:pos x="connsiteX3" y="connsiteY3"/>
                  </a:cxn>
                </a:cxnLst>
                <a:rect l="l" t="t" r="r" b="b"/>
                <a:pathLst>
                  <a:path w="14832" h="112181">
                    <a:moveTo>
                      <a:pt x="0" y="0"/>
                    </a:moveTo>
                    <a:lnTo>
                      <a:pt x="14832" y="0"/>
                    </a:lnTo>
                    <a:lnTo>
                      <a:pt x="14832" y="112181"/>
                    </a:lnTo>
                    <a:lnTo>
                      <a:pt x="0" y="112181"/>
                    </a:lnTo>
                    <a:close/>
                  </a:path>
                </a:pathLst>
              </a:custGeom>
              <a:solidFill>
                <a:srgbClr val="F39F1E"/>
              </a:solidFill>
              <a:ln w="6941"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D8BB8C4-36E9-264F-BA49-8166968A23B6}"/>
                  </a:ext>
                </a:extLst>
              </p:cNvPr>
              <p:cNvSpPr/>
              <p:nvPr/>
            </p:nvSpPr>
            <p:spPr>
              <a:xfrm>
                <a:off x="1826954" y="5498516"/>
                <a:ext cx="86834" cy="115301"/>
              </a:xfrm>
              <a:custGeom>
                <a:avLst/>
                <a:gdLst>
                  <a:gd name="connsiteX0" fmla="*/ 22770 w 86834"/>
                  <a:gd name="connsiteY0" fmla="*/ 22533 h 115301"/>
                  <a:gd name="connsiteX1" fmla="*/ 45402 w 86834"/>
                  <a:gd name="connsiteY1" fmla="*/ 12064 h 115301"/>
                  <a:gd name="connsiteX2" fmla="*/ 72002 w 86834"/>
                  <a:gd name="connsiteY2" fmla="*/ 34389 h 115301"/>
                  <a:gd name="connsiteX3" fmla="*/ 86834 w 86834"/>
                  <a:gd name="connsiteY3" fmla="*/ 34389 h 115301"/>
                  <a:gd name="connsiteX4" fmla="*/ 73673 w 86834"/>
                  <a:gd name="connsiteY4" fmla="*/ 8944 h 115301"/>
                  <a:gd name="connsiteX5" fmla="*/ 45262 w 86834"/>
                  <a:gd name="connsiteY5" fmla="*/ 0 h 115301"/>
                  <a:gd name="connsiteX6" fmla="*/ 11908 w 86834"/>
                  <a:gd name="connsiteY6" fmla="*/ 13936 h 115301"/>
                  <a:gd name="connsiteX7" fmla="*/ 0 w 86834"/>
                  <a:gd name="connsiteY7" fmla="*/ 53248 h 115301"/>
                  <a:gd name="connsiteX8" fmla="*/ 0 w 86834"/>
                  <a:gd name="connsiteY8" fmla="*/ 63024 h 115301"/>
                  <a:gd name="connsiteX9" fmla="*/ 5989 w 86834"/>
                  <a:gd name="connsiteY9" fmla="*/ 90549 h 115301"/>
                  <a:gd name="connsiteX10" fmla="*/ 22492 w 86834"/>
                  <a:gd name="connsiteY10" fmla="*/ 108853 h 115301"/>
                  <a:gd name="connsiteX11" fmla="*/ 46934 w 86834"/>
                  <a:gd name="connsiteY11" fmla="*/ 115301 h 115301"/>
                  <a:gd name="connsiteX12" fmla="*/ 70818 w 86834"/>
                  <a:gd name="connsiteY12" fmla="*/ 111280 h 115301"/>
                  <a:gd name="connsiteX13" fmla="*/ 86765 w 86834"/>
                  <a:gd name="connsiteY13" fmla="*/ 99077 h 115301"/>
                  <a:gd name="connsiteX14" fmla="*/ 86765 w 86834"/>
                  <a:gd name="connsiteY14" fmla="*/ 57963 h 115301"/>
                  <a:gd name="connsiteX15" fmla="*/ 45889 w 86834"/>
                  <a:gd name="connsiteY15" fmla="*/ 57963 h 115301"/>
                  <a:gd name="connsiteX16" fmla="*/ 45889 w 86834"/>
                  <a:gd name="connsiteY16" fmla="*/ 70027 h 115301"/>
                  <a:gd name="connsiteX17" fmla="*/ 72002 w 86834"/>
                  <a:gd name="connsiteY17" fmla="*/ 70027 h 115301"/>
                  <a:gd name="connsiteX18" fmla="*/ 72002 w 86834"/>
                  <a:gd name="connsiteY18" fmla="*/ 95125 h 115301"/>
                  <a:gd name="connsiteX19" fmla="*/ 61627 w 86834"/>
                  <a:gd name="connsiteY19" fmla="*/ 101365 h 115301"/>
                  <a:gd name="connsiteX20" fmla="*/ 47003 w 86834"/>
                  <a:gd name="connsiteY20" fmla="*/ 103237 h 115301"/>
                  <a:gd name="connsiteX21" fmla="*/ 23536 w 86834"/>
                  <a:gd name="connsiteY21" fmla="*/ 92075 h 115301"/>
                  <a:gd name="connsiteX22" fmla="*/ 14902 w 86834"/>
                  <a:gd name="connsiteY22" fmla="*/ 62053 h 115301"/>
                  <a:gd name="connsiteX23" fmla="*/ 14902 w 86834"/>
                  <a:gd name="connsiteY23" fmla="*/ 52901 h 115301"/>
                  <a:gd name="connsiteX24" fmla="*/ 22770 w 86834"/>
                  <a:gd name="connsiteY24" fmla="*/ 22533 h 11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834" h="115301">
                    <a:moveTo>
                      <a:pt x="22770" y="22533"/>
                    </a:moveTo>
                    <a:cubicBezTo>
                      <a:pt x="27923" y="15531"/>
                      <a:pt x="35444" y="12064"/>
                      <a:pt x="45402" y="12064"/>
                    </a:cubicBezTo>
                    <a:cubicBezTo>
                      <a:pt x="60373" y="12064"/>
                      <a:pt x="69217" y="19552"/>
                      <a:pt x="72002" y="34389"/>
                    </a:cubicBezTo>
                    <a:lnTo>
                      <a:pt x="86834" y="34389"/>
                    </a:lnTo>
                    <a:cubicBezTo>
                      <a:pt x="85233" y="23365"/>
                      <a:pt x="80846" y="14907"/>
                      <a:pt x="73673" y="8944"/>
                    </a:cubicBezTo>
                    <a:cubicBezTo>
                      <a:pt x="66501" y="2981"/>
                      <a:pt x="57031" y="0"/>
                      <a:pt x="45262" y="0"/>
                    </a:cubicBezTo>
                    <a:cubicBezTo>
                      <a:pt x="30918" y="0"/>
                      <a:pt x="19776" y="4645"/>
                      <a:pt x="11908" y="13936"/>
                    </a:cubicBezTo>
                    <a:cubicBezTo>
                      <a:pt x="3969" y="23227"/>
                      <a:pt x="0" y="36331"/>
                      <a:pt x="0" y="53248"/>
                    </a:cubicBezTo>
                    <a:lnTo>
                      <a:pt x="0" y="63024"/>
                    </a:lnTo>
                    <a:cubicBezTo>
                      <a:pt x="139" y="73424"/>
                      <a:pt x="2089" y="82645"/>
                      <a:pt x="5989" y="90549"/>
                    </a:cubicBezTo>
                    <a:cubicBezTo>
                      <a:pt x="9888" y="98453"/>
                      <a:pt x="15389" y="104555"/>
                      <a:pt x="22492" y="108853"/>
                    </a:cubicBezTo>
                    <a:cubicBezTo>
                      <a:pt x="29595" y="113152"/>
                      <a:pt x="37742" y="115301"/>
                      <a:pt x="46934" y="115301"/>
                    </a:cubicBezTo>
                    <a:cubicBezTo>
                      <a:pt x="55986" y="115301"/>
                      <a:pt x="63994" y="113984"/>
                      <a:pt x="70818" y="111280"/>
                    </a:cubicBezTo>
                    <a:cubicBezTo>
                      <a:pt x="77642" y="108576"/>
                      <a:pt x="83004" y="104485"/>
                      <a:pt x="86765" y="99077"/>
                    </a:cubicBezTo>
                    <a:lnTo>
                      <a:pt x="86765" y="57963"/>
                    </a:lnTo>
                    <a:lnTo>
                      <a:pt x="45889" y="57963"/>
                    </a:lnTo>
                    <a:lnTo>
                      <a:pt x="45889" y="70027"/>
                    </a:lnTo>
                    <a:lnTo>
                      <a:pt x="72002" y="70027"/>
                    </a:lnTo>
                    <a:lnTo>
                      <a:pt x="72002" y="95125"/>
                    </a:lnTo>
                    <a:cubicBezTo>
                      <a:pt x="69286" y="98037"/>
                      <a:pt x="65805" y="100117"/>
                      <a:pt x="61627" y="101365"/>
                    </a:cubicBezTo>
                    <a:cubicBezTo>
                      <a:pt x="57448" y="102613"/>
                      <a:pt x="52574" y="103237"/>
                      <a:pt x="47003" y="103237"/>
                    </a:cubicBezTo>
                    <a:cubicBezTo>
                      <a:pt x="37185" y="103237"/>
                      <a:pt x="29316" y="99563"/>
                      <a:pt x="23536" y="92075"/>
                    </a:cubicBezTo>
                    <a:cubicBezTo>
                      <a:pt x="17757" y="84656"/>
                      <a:pt x="14902" y="74603"/>
                      <a:pt x="14902" y="62053"/>
                    </a:cubicBezTo>
                    <a:lnTo>
                      <a:pt x="14902" y="52901"/>
                    </a:lnTo>
                    <a:cubicBezTo>
                      <a:pt x="15041" y="39589"/>
                      <a:pt x="17618" y="29467"/>
                      <a:pt x="22770" y="22533"/>
                    </a:cubicBezTo>
                  </a:path>
                </a:pathLst>
              </a:custGeom>
              <a:solidFill>
                <a:srgbClr val="F39F1E"/>
              </a:solidFill>
              <a:ln w="694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D661C7E-E837-4B4B-B2F4-3E62C25BEB7B}"/>
                  </a:ext>
                </a:extLst>
              </p:cNvPr>
              <p:cNvSpPr/>
              <p:nvPr/>
            </p:nvSpPr>
            <p:spPr>
              <a:xfrm>
                <a:off x="1933146" y="5498516"/>
                <a:ext cx="86764" cy="115301"/>
              </a:xfrm>
              <a:custGeom>
                <a:avLst/>
                <a:gdLst>
                  <a:gd name="connsiteX0" fmla="*/ 22979 w 86764"/>
                  <a:gd name="connsiteY0" fmla="*/ 22533 h 115301"/>
                  <a:gd name="connsiteX1" fmla="*/ 45332 w 86764"/>
                  <a:gd name="connsiteY1" fmla="*/ 12064 h 115301"/>
                  <a:gd name="connsiteX2" fmla="*/ 63367 w 86764"/>
                  <a:gd name="connsiteY2" fmla="*/ 18096 h 115301"/>
                  <a:gd name="connsiteX3" fmla="*/ 71793 w 86764"/>
                  <a:gd name="connsiteY3" fmla="*/ 37579 h 115301"/>
                  <a:gd name="connsiteX4" fmla="*/ 86695 w 86764"/>
                  <a:gd name="connsiteY4" fmla="*/ 37579 h 115301"/>
                  <a:gd name="connsiteX5" fmla="*/ 74091 w 86764"/>
                  <a:gd name="connsiteY5" fmla="*/ 9984 h 115301"/>
                  <a:gd name="connsiteX6" fmla="*/ 45332 w 86764"/>
                  <a:gd name="connsiteY6" fmla="*/ 0 h 115301"/>
                  <a:gd name="connsiteX7" fmla="*/ 21517 w 86764"/>
                  <a:gd name="connsiteY7" fmla="*/ 6379 h 115301"/>
                  <a:gd name="connsiteX8" fmla="*/ 5640 w 86764"/>
                  <a:gd name="connsiteY8" fmla="*/ 24613 h 115301"/>
                  <a:gd name="connsiteX9" fmla="*/ 0 w 86764"/>
                  <a:gd name="connsiteY9" fmla="*/ 52139 h 115301"/>
                  <a:gd name="connsiteX10" fmla="*/ 0 w 86764"/>
                  <a:gd name="connsiteY10" fmla="*/ 62885 h 115301"/>
                  <a:gd name="connsiteX11" fmla="*/ 12047 w 86764"/>
                  <a:gd name="connsiteY11" fmla="*/ 101019 h 115301"/>
                  <a:gd name="connsiteX12" fmla="*/ 44009 w 86764"/>
                  <a:gd name="connsiteY12" fmla="*/ 115301 h 115301"/>
                  <a:gd name="connsiteX13" fmla="*/ 73534 w 86764"/>
                  <a:gd name="connsiteY13" fmla="*/ 105664 h 115301"/>
                  <a:gd name="connsiteX14" fmla="*/ 86765 w 86764"/>
                  <a:gd name="connsiteY14" fmla="*/ 78208 h 115301"/>
                  <a:gd name="connsiteX15" fmla="*/ 71863 w 86764"/>
                  <a:gd name="connsiteY15" fmla="*/ 78208 h 115301"/>
                  <a:gd name="connsiteX16" fmla="*/ 63089 w 86764"/>
                  <a:gd name="connsiteY16" fmla="*/ 97691 h 115301"/>
                  <a:gd name="connsiteX17" fmla="*/ 44079 w 86764"/>
                  <a:gd name="connsiteY17" fmla="*/ 103237 h 115301"/>
                  <a:gd name="connsiteX18" fmla="*/ 22631 w 86764"/>
                  <a:gd name="connsiteY18" fmla="*/ 92421 h 115301"/>
                  <a:gd name="connsiteX19" fmla="*/ 14971 w 86764"/>
                  <a:gd name="connsiteY19" fmla="*/ 63371 h 115301"/>
                  <a:gd name="connsiteX20" fmla="*/ 14971 w 86764"/>
                  <a:gd name="connsiteY20" fmla="*/ 52485 h 115301"/>
                  <a:gd name="connsiteX21" fmla="*/ 22979 w 86764"/>
                  <a:gd name="connsiteY21" fmla="*/ 22533 h 11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764" h="115301">
                    <a:moveTo>
                      <a:pt x="22979" y="22533"/>
                    </a:moveTo>
                    <a:cubicBezTo>
                      <a:pt x="28411" y="15531"/>
                      <a:pt x="35792" y="12064"/>
                      <a:pt x="45332" y="12064"/>
                    </a:cubicBezTo>
                    <a:cubicBezTo>
                      <a:pt x="53062" y="12064"/>
                      <a:pt x="59120" y="14075"/>
                      <a:pt x="63367" y="18096"/>
                    </a:cubicBezTo>
                    <a:cubicBezTo>
                      <a:pt x="67685" y="22117"/>
                      <a:pt x="70470" y="28635"/>
                      <a:pt x="71793" y="37579"/>
                    </a:cubicBezTo>
                    <a:lnTo>
                      <a:pt x="86695" y="37579"/>
                    </a:lnTo>
                    <a:cubicBezTo>
                      <a:pt x="85511" y="25792"/>
                      <a:pt x="81263" y="16640"/>
                      <a:pt x="74091" y="9984"/>
                    </a:cubicBezTo>
                    <a:cubicBezTo>
                      <a:pt x="66849" y="3328"/>
                      <a:pt x="57240" y="0"/>
                      <a:pt x="45332" y="0"/>
                    </a:cubicBezTo>
                    <a:cubicBezTo>
                      <a:pt x="36280" y="0"/>
                      <a:pt x="28341" y="2149"/>
                      <a:pt x="21517" y="6379"/>
                    </a:cubicBezTo>
                    <a:cubicBezTo>
                      <a:pt x="14623" y="10608"/>
                      <a:pt x="9331" y="16709"/>
                      <a:pt x="5640" y="24613"/>
                    </a:cubicBezTo>
                    <a:cubicBezTo>
                      <a:pt x="1950" y="32517"/>
                      <a:pt x="0" y="41669"/>
                      <a:pt x="0" y="52139"/>
                    </a:cubicBezTo>
                    <a:lnTo>
                      <a:pt x="0" y="62885"/>
                    </a:lnTo>
                    <a:cubicBezTo>
                      <a:pt x="0" y="78832"/>
                      <a:pt x="4039" y="91520"/>
                      <a:pt x="12047" y="101019"/>
                    </a:cubicBezTo>
                    <a:cubicBezTo>
                      <a:pt x="20055" y="110517"/>
                      <a:pt x="30778" y="115301"/>
                      <a:pt x="44009" y="115301"/>
                    </a:cubicBezTo>
                    <a:cubicBezTo>
                      <a:pt x="56265" y="115301"/>
                      <a:pt x="66153" y="112112"/>
                      <a:pt x="73534" y="105664"/>
                    </a:cubicBezTo>
                    <a:cubicBezTo>
                      <a:pt x="80915" y="99216"/>
                      <a:pt x="85372" y="90064"/>
                      <a:pt x="86765" y="78208"/>
                    </a:cubicBezTo>
                    <a:lnTo>
                      <a:pt x="71863" y="78208"/>
                    </a:lnTo>
                    <a:cubicBezTo>
                      <a:pt x="70400" y="87429"/>
                      <a:pt x="67476" y="93947"/>
                      <a:pt x="63089" y="97691"/>
                    </a:cubicBezTo>
                    <a:cubicBezTo>
                      <a:pt x="58702" y="101435"/>
                      <a:pt x="52365" y="103237"/>
                      <a:pt x="44079" y="103237"/>
                    </a:cubicBezTo>
                    <a:cubicBezTo>
                      <a:pt x="34887" y="103237"/>
                      <a:pt x="27784" y="99632"/>
                      <a:pt x="22631" y="92421"/>
                    </a:cubicBezTo>
                    <a:cubicBezTo>
                      <a:pt x="17548" y="85211"/>
                      <a:pt x="14971" y="75573"/>
                      <a:pt x="14971" y="63371"/>
                    </a:cubicBezTo>
                    <a:lnTo>
                      <a:pt x="14971" y="52485"/>
                    </a:lnTo>
                    <a:cubicBezTo>
                      <a:pt x="14902" y="39520"/>
                      <a:pt x="17618" y="29536"/>
                      <a:pt x="22979" y="22533"/>
                    </a:cubicBezTo>
                  </a:path>
                </a:pathLst>
              </a:custGeom>
              <a:solidFill>
                <a:srgbClr val="F39F1E"/>
              </a:solidFill>
              <a:ln w="694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6CD240A-8D6F-ED44-88F1-7768D69CAD91}"/>
                  </a:ext>
                </a:extLst>
              </p:cNvPr>
              <p:cNvSpPr/>
              <p:nvPr/>
            </p:nvSpPr>
            <p:spPr>
              <a:xfrm>
                <a:off x="2039617" y="5500111"/>
                <a:ext cx="81750" cy="112181"/>
              </a:xfrm>
              <a:custGeom>
                <a:avLst/>
                <a:gdLst>
                  <a:gd name="connsiteX0" fmla="*/ 71097 w 81750"/>
                  <a:gd name="connsiteY0" fmla="*/ 51931 h 112181"/>
                  <a:gd name="connsiteX1" fmla="*/ 76807 w 81750"/>
                  <a:gd name="connsiteY1" fmla="*/ 33696 h 112181"/>
                  <a:gd name="connsiteX2" fmla="*/ 66570 w 81750"/>
                  <a:gd name="connsiteY2" fmla="*/ 8597 h 112181"/>
                  <a:gd name="connsiteX3" fmla="*/ 37324 w 81750"/>
                  <a:gd name="connsiteY3" fmla="*/ 0 h 112181"/>
                  <a:gd name="connsiteX4" fmla="*/ 0 w 81750"/>
                  <a:gd name="connsiteY4" fmla="*/ 0 h 112181"/>
                  <a:gd name="connsiteX5" fmla="*/ 0 w 81750"/>
                  <a:gd name="connsiteY5" fmla="*/ 112181 h 112181"/>
                  <a:gd name="connsiteX6" fmla="*/ 14902 w 81750"/>
                  <a:gd name="connsiteY6" fmla="*/ 112181 h 112181"/>
                  <a:gd name="connsiteX7" fmla="*/ 14902 w 81750"/>
                  <a:gd name="connsiteY7" fmla="*/ 66699 h 112181"/>
                  <a:gd name="connsiteX8" fmla="*/ 41363 w 81750"/>
                  <a:gd name="connsiteY8" fmla="*/ 66699 h 112181"/>
                  <a:gd name="connsiteX9" fmla="*/ 65805 w 81750"/>
                  <a:gd name="connsiteY9" fmla="*/ 112043 h 112181"/>
                  <a:gd name="connsiteX10" fmla="*/ 81751 w 81750"/>
                  <a:gd name="connsiteY10" fmla="*/ 112043 h 112181"/>
                  <a:gd name="connsiteX11" fmla="*/ 81751 w 81750"/>
                  <a:gd name="connsiteY11" fmla="*/ 111141 h 112181"/>
                  <a:gd name="connsiteX12" fmla="*/ 55290 w 81750"/>
                  <a:gd name="connsiteY12" fmla="*/ 63509 h 112181"/>
                  <a:gd name="connsiteX13" fmla="*/ 71097 w 81750"/>
                  <a:gd name="connsiteY13" fmla="*/ 51931 h 112181"/>
                  <a:gd name="connsiteX14" fmla="*/ 37742 w 81750"/>
                  <a:gd name="connsiteY14" fmla="*/ 54635 h 112181"/>
                  <a:gd name="connsiteX15" fmla="*/ 14902 w 81750"/>
                  <a:gd name="connsiteY15" fmla="*/ 54635 h 112181"/>
                  <a:gd name="connsiteX16" fmla="*/ 14902 w 81750"/>
                  <a:gd name="connsiteY16" fmla="*/ 11995 h 112181"/>
                  <a:gd name="connsiteX17" fmla="*/ 37672 w 81750"/>
                  <a:gd name="connsiteY17" fmla="*/ 11995 h 112181"/>
                  <a:gd name="connsiteX18" fmla="*/ 55638 w 81750"/>
                  <a:gd name="connsiteY18" fmla="*/ 17611 h 112181"/>
                  <a:gd name="connsiteX19" fmla="*/ 61905 w 81750"/>
                  <a:gd name="connsiteY19" fmla="*/ 33557 h 112181"/>
                  <a:gd name="connsiteX20" fmla="*/ 55359 w 81750"/>
                  <a:gd name="connsiteY20" fmla="*/ 48880 h 112181"/>
                  <a:gd name="connsiteX21" fmla="*/ 37742 w 81750"/>
                  <a:gd name="connsiteY21" fmla="*/ 54635 h 11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750" h="112181">
                    <a:moveTo>
                      <a:pt x="71097" y="51931"/>
                    </a:moveTo>
                    <a:cubicBezTo>
                      <a:pt x="74857" y="46731"/>
                      <a:pt x="76807" y="40629"/>
                      <a:pt x="76807" y="33696"/>
                    </a:cubicBezTo>
                    <a:cubicBezTo>
                      <a:pt x="76807" y="22672"/>
                      <a:pt x="73395" y="14352"/>
                      <a:pt x="66570" y="8597"/>
                    </a:cubicBezTo>
                    <a:cubicBezTo>
                      <a:pt x="59746" y="2843"/>
                      <a:pt x="49997" y="0"/>
                      <a:pt x="37324" y="0"/>
                    </a:cubicBezTo>
                    <a:lnTo>
                      <a:pt x="0" y="0"/>
                    </a:lnTo>
                    <a:lnTo>
                      <a:pt x="0" y="112181"/>
                    </a:lnTo>
                    <a:lnTo>
                      <a:pt x="14902" y="112181"/>
                    </a:lnTo>
                    <a:lnTo>
                      <a:pt x="14902" y="66699"/>
                    </a:lnTo>
                    <a:lnTo>
                      <a:pt x="41363" y="66699"/>
                    </a:lnTo>
                    <a:lnTo>
                      <a:pt x="65805" y="112043"/>
                    </a:lnTo>
                    <a:lnTo>
                      <a:pt x="81751" y="112043"/>
                    </a:lnTo>
                    <a:lnTo>
                      <a:pt x="81751" y="111141"/>
                    </a:lnTo>
                    <a:lnTo>
                      <a:pt x="55290" y="63509"/>
                    </a:lnTo>
                    <a:cubicBezTo>
                      <a:pt x="62044" y="61013"/>
                      <a:pt x="67267" y="57131"/>
                      <a:pt x="71097" y="51931"/>
                    </a:cubicBezTo>
                    <a:moveTo>
                      <a:pt x="37742" y="54635"/>
                    </a:moveTo>
                    <a:lnTo>
                      <a:pt x="14902" y="54635"/>
                    </a:lnTo>
                    <a:lnTo>
                      <a:pt x="14902" y="11995"/>
                    </a:lnTo>
                    <a:lnTo>
                      <a:pt x="37672" y="11995"/>
                    </a:lnTo>
                    <a:cubicBezTo>
                      <a:pt x="45471" y="12064"/>
                      <a:pt x="51529" y="13936"/>
                      <a:pt x="55638" y="17611"/>
                    </a:cubicBezTo>
                    <a:cubicBezTo>
                      <a:pt x="59816" y="21285"/>
                      <a:pt x="61905" y="26624"/>
                      <a:pt x="61905" y="33557"/>
                    </a:cubicBezTo>
                    <a:cubicBezTo>
                      <a:pt x="61905" y="39936"/>
                      <a:pt x="59746" y="45067"/>
                      <a:pt x="55359" y="48880"/>
                    </a:cubicBezTo>
                    <a:cubicBezTo>
                      <a:pt x="50972" y="52693"/>
                      <a:pt x="45053" y="54635"/>
                      <a:pt x="37742" y="54635"/>
                    </a:cubicBezTo>
                  </a:path>
                </a:pathLst>
              </a:custGeom>
              <a:solidFill>
                <a:srgbClr val="F39F1E"/>
              </a:solidFill>
              <a:ln w="694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AE6CC1B-FE70-8948-9A7A-88C017804C91}"/>
                  </a:ext>
                </a:extLst>
              </p:cNvPr>
              <p:cNvSpPr/>
              <p:nvPr/>
            </p:nvSpPr>
            <p:spPr>
              <a:xfrm>
                <a:off x="2137245" y="5500042"/>
                <a:ext cx="69773" cy="112181"/>
              </a:xfrm>
              <a:custGeom>
                <a:avLst/>
                <a:gdLst>
                  <a:gd name="connsiteX0" fmla="*/ 69774 w 69773"/>
                  <a:gd name="connsiteY0" fmla="*/ 12064 h 112181"/>
                  <a:gd name="connsiteX1" fmla="*/ 69774 w 69773"/>
                  <a:gd name="connsiteY1" fmla="*/ 0 h 112181"/>
                  <a:gd name="connsiteX2" fmla="*/ 0 w 69773"/>
                  <a:gd name="connsiteY2" fmla="*/ 0 h 112181"/>
                  <a:gd name="connsiteX3" fmla="*/ 0 w 69773"/>
                  <a:gd name="connsiteY3" fmla="*/ 112181 h 112181"/>
                  <a:gd name="connsiteX4" fmla="*/ 14832 w 69773"/>
                  <a:gd name="connsiteY4" fmla="*/ 112181 h 112181"/>
                  <a:gd name="connsiteX5" fmla="*/ 14832 w 69773"/>
                  <a:gd name="connsiteY5" fmla="*/ 62608 h 112181"/>
                  <a:gd name="connsiteX6" fmla="*/ 62114 w 69773"/>
                  <a:gd name="connsiteY6" fmla="*/ 62608 h 112181"/>
                  <a:gd name="connsiteX7" fmla="*/ 62114 w 69773"/>
                  <a:gd name="connsiteY7" fmla="*/ 50544 h 112181"/>
                  <a:gd name="connsiteX8" fmla="*/ 14832 w 69773"/>
                  <a:gd name="connsiteY8" fmla="*/ 50544 h 112181"/>
                  <a:gd name="connsiteX9" fmla="*/ 14832 w 69773"/>
                  <a:gd name="connsiteY9" fmla="*/ 12064 h 11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73" h="112181">
                    <a:moveTo>
                      <a:pt x="69774" y="12064"/>
                    </a:moveTo>
                    <a:lnTo>
                      <a:pt x="69774" y="0"/>
                    </a:lnTo>
                    <a:lnTo>
                      <a:pt x="0" y="0"/>
                    </a:lnTo>
                    <a:lnTo>
                      <a:pt x="0" y="112181"/>
                    </a:lnTo>
                    <a:lnTo>
                      <a:pt x="14832" y="112181"/>
                    </a:lnTo>
                    <a:lnTo>
                      <a:pt x="14832" y="62608"/>
                    </a:lnTo>
                    <a:lnTo>
                      <a:pt x="62114" y="62608"/>
                    </a:lnTo>
                    <a:lnTo>
                      <a:pt x="62114" y="50544"/>
                    </a:lnTo>
                    <a:lnTo>
                      <a:pt x="14832" y="50544"/>
                    </a:lnTo>
                    <a:lnTo>
                      <a:pt x="14832" y="12064"/>
                    </a:lnTo>
                    <a:close/>
                  </a:path>
                </a:pathLst>
              </a:custGeom>
              <a:solidFill>
                <a:srgbClr val="F39F1E"/>
              </a:solidFill>
              <a:ln w="694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7EBEAFD-C912-E147-9D29-304B0BBD4618}"/>
                  </a:ext>
                </a:extLst>
              </p:cNvPr>
              <p:cNvSpPr/>
              <p:nvPr/>
            </p:nvSpPr>
            <p:spPr>
              <a:xfrm>
                <a:off x="1448700" y="5728772"/>
                <a:ext cx="107376" cy="138250"/>
              </a:xfrm>
              <a:custGeom>
                <a:avLst/>
                <a:gdLst>
                  <a:gd name="connsiteX0" fmla="*/ 103268 w 107376"/>
                  <a:gd name="connsiteY0" fmla="*/ 42293 h 138250"/>
                  <a:gd name="connsiteX1" fmla="*/ 89968 w 107376"/>
                  <a:gd name="connsiteY1" fmla="*/ 11163 h 138250"/>
                  <a:gd name="connsiteX2" fmla="*/ 54593 w 107376"/>
                  <a:gd name="connsiteY2" fmla="*/ 0 h 138250"/>
                  <a:gd name="connsiteX3" fmla="*/ 18105 w 107376"/>
                  <a:gd name="connsiteY3" fmla="*/ 11648 h 138250"/>
                  <a:gd name="connsiteX4" fmla="*/ 3273 w 107376"/>
                  <a:gd name="connsiteY4" fmla="*/ 39173 h 138250"/>
                  <a:gd name="connsiteX5" fmla="*/ 18105 w 107376"/>
                  <a:gd name="connsiteY5" fmla="*/ 39312 h 138250"/>
                  <a:gd name="connsiteX6" fmla="*/ 28272 w 107376"/>
                  <a:gd name="connsiteY6" fmla="*/ 20315 h 138250"/>
                  <a:gd name="connsiteX7" fmla="*/ 53897 w 107376"/>
                  <a:gd name="connsiteY7" fmla="*/ 12411 h 138250"/>
                  <a:gd name="connsiteX8" fmla="*/ 79731 w 107376"/>
                  <a:gd name="connsiteY8" fmla="*/ 20592 h 138250"/>
                  <a:gd name="connsiteX9" fmla="*/ 88575 w 107376"/>
                  <a:gd name="connsiteY9" fmla="*/ 43056 h 138250"/>
                  <a:gd name="connsiteX10" fmla="*/ 88575 w 107376"/>
                  <a:gd name="connsiteY10" fmla="*/ 58240 h 138250"/>
                  <a:gd name="connsiteX11" fmla="*/ 61696 w 107376"/>
                  <a:gd name="connsiteY11" fmla="*/ 58240 h 138250"/>
                  <a:gd name="connsiteX12" fmla="*/ 16294 w 107376"/>
                  <a:gd name="connsiteY12" fmla="*/ 69611 h 138250"/>
                  <a:gd name="connsiteX13" fmla="*/ 0 w 107376"/>
                  <a:gd name="connsiteY13" fmla="*/ 100395 h 138250"/>
                  <a:gd name="connsiteX14" fmla="*/ 11977 w 107376"/>
                  <a:gd name="connsiteY14" fmla="*/ 127504 h 138250"/>
                  <a:gd name="connsiteX15" fmla="*/ 43243 w 107376"/>
                  <a:gd name="connsiteY15" fmla="*/ 138251 h 138250"/>
                  <a:gd name="connsiteX16" fmla="*/ 68799 w 107376"/>
                  <a:gd name="connsiteY16" fmla="*/ 132773 h 138250"/>
                  <a:gd name="connsiteX17" fmla="*/ 88645 w 107376"/>
                  <a:gd name="connsiteY17" fmla="*/ 117173 h 138250"/>
                  <a:gd name="connsiteX18" fmla="*/ 91500 w 107376"/>
                  <a:gd name="connsiteY18" fmla="*/ 135755 h 138250"/>
                  <a:gd name="connsiteX19" fmla="*/ 107376 w 107376"/>
                  <a:gd name="connsiteY19" fmla="*/ 135755 h 138250"/>
                  <a:gd name="connsiteX20" fmla="*/ 107376 w 107376"/>
                  <a:gd name="connsiteY20" fmla="*/ 134299 h 138250"/>
                  <a:gd name="connsiteX21" fmla="*/ 103268 w 107376"/>
                  <a:gd name="connsiteY21" fmla="*/ 105317 h 138250"/>
                  <a:gd name="connsiteX22" fmla="*/ 103268 w 107376"/>
                  <a:gd name="connsiteY22" fmla="*/ 42293 h 138250"/>
                  <a:gd name="connsiteX23" fmla="*/ 88575 w 107376"/>
                  <a:gd name="connsiteY23" fmla="*/ 99008 h 138250"/>
                  <a:gd name="connsiteX24" fmla="*/ 71584 w 107376"/>
                  <a:gd name="connsiteY24" fmla="*/ 118144 h 138250"/>
                  <a:gd name="connsiteX25" fmla="*/ 45053 w 107376"/>
                  <a:gd name="connsiteY25" fmla="*/ 125285 h 138250"/>
                  <a:gd name="connsiteX26" fmla="*/ 23327 w 107376"/>
                  <a:gd name="connsiteY26" fmla="*/ 117867 h 138250"/>
                  <a:gd name="connsiteX27" fmla="*/ 14971 w 107376"/>
                  <a:gd name="connsiteY27" fmla="*/ 99285 h 138250"/>
                  <a:gd name="connsiteX28" fmla="*/ 27506 w 107376"/>
                  <a:gd name="connsiteY28" fmla="*/ 77792 h 138250"/>
                  <a:gd name="connsiteX29" fmla="*/ 62183 w 107376"/>
                  <a:gd name="connsiteY29" fmla="*/ 69749 h 138250"/>
                  <a:gd name="connsiteX30" fmla="*/ 88645 w 107376"/>
                  <a:gd name="connsiteY30" fmla="*/ 69749 h 138250"/>
                  <a:gd name="connsiteX31" fmla="*/ 88645 w 107376"/>
                  <a:gd name="connsiteY31" fmla="*/ 99008 h 1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376" h="138250">
                    <a:moveTo>
                      <a:pt x="103268" y="42293"/>
                    </a:moveTo>
                    <a:cubicBezTo>
                      <a:pt x="102989" y="28981"/>
                      <a:pt x="98602" y="18581"/>
                      <a:pt x="89968" y="11163"/>
                    </a:cubicBezTo>
                    <a:cubicBezTo>
                      <a:pt x="81333" y="3744"/>
                      <a:pt x="69565" y="0"/>
                      <a:pt x="54593" y="0"/>
                    </a:cubicBezTo>
                    <a:cubicBezTo>
                      <a:pt x="40179" y="0"/>
                      <a:pt x="27993" y="3883"/>
                      <a:pt x="18105" y="11648"/>
                    </a:cubicBezTo>
                    <a:cubicBezTo>
                      <a:pt x="8217" y="19413"/>
                      <a:pt x="3273" y="28565"/>
                      <a:pt x="3273" y="39173"/>
                    </a:cubicBezTo>
                    <a:lnTo>
                      <a:pt x="18105" y="39312"/>
                    </a:lnTo>
                    <a:cubicBezTo>
                      <a:pt x="18105" y="31893"/>
                      <a:pt x="21517" y="25584"/>
                      <a:pt x="28272" y="20315"/>
                    </a:cubicBezTo>
                    <a:cubicBezTo>
                      <a:pt x="35026" y="15045"/>
                      <a:pt x="43591" y="12411"/>
                      <a:pt x="53897" y="12411"/>
                    </a:cubicBezTo>
                    <a:cubicBezTo>
                      <a:pt x="65247" y="12411"/>
                      <a:pt x="73812" y="15115"/>
                      <a:pt x="79731" y="20592"/>
                    </a:cubicBezTo>
                    <a:cubicBezTo>
                      <a:pt x="85650" y="26069"/>
                      <a:pt x="88575" y="33557"/>
                      <a:pt x="88575" y="43056"/>
                    </a:cubicBezTo>
                    <a:lnTo>
                      <a:pt x="88575" y="58240"/>
                    </a:lnTo>
                    <a:lnTo>
                      <a:pt x="61696" y="58240"/>
                    </a:lnTo>
                    <a:cubicBezTo>
                      <a:pt x="42268" y="58240"/>
                      <a:pt x="27157" y="62053"/>
                      <a:pt x="16294" y="69611"/>
                    </a:cubicBezTo>
                    <a:cubicBezTo>
                      <a:pt x="5431" y="77168"/>
                      <a:pt x="0" y="87429"/>
                      <a:pt x="0" y="100395"/>
                    </a:cubicBezTo>
                    <a:cubicBezTo>
                      <a:pt x="0" y="111349"/>
                      <a:pt x="3969" y="120363"/>
                      <a:pt x="11977" y="127504"/>
                    </a:cubicBezTo>
                    <a:cubicBezTo>
                      <a:pt x="19915" y="134645"/>
                      <a:pt x="30361" y="138251"/>
                      <a:pt x="43243" y="138251"/>
                    </a:cubicBezTo>
                    <a:cubicBezTo>
                      <a:pt x="52226" y="138251"/>
                      <a:pt x="60721" y="136379"/>
                      <a:pt x="68799" y="132773"/>
                    </a:cubicBezTo>
                    <a:cubicBezTo>
                      <a:pt x="76807" y="129099"/>
                      <a:pt x="83492" y="123899"/>
                      <a:pt x="88645" y="117173"/>
                    </a:cubicBezTo>
                    <a:cubicBezTo>
                      <a:pt x="89062" y="125424"/>
                      <a:pt x="90037" y="131595"/>
                      <a:pt x="91500" y="135755"/>
                    </a:cubicBezTo>
                    <a:lnTo>
                      <a:pt x="107376" y="135755"/>
                    </a:lnTo>
                    <a:lnTo>
                      <a:pt x="107376" y="134299"/>
                    </a:lnTo>
                    <a:cubicBezTo>
                      <a:pt x="104661" y="127851"/>
                      <a:pt x="103268" y="118213"/>
                      <a:pt x="103268" y="105317"/>
                    </a:cubicBezTo>
                    <a:lnTo>
                      <a:pt x="103268" y="42293"/>
                    </a:lnTo>
                    <a:close/>
                    <a:moveTo>
                      <a:pt x="88575" y="99008"/>
                    </a:moveTo>
                    <a:cubicBezTo>
                      <a:pt x="85024" y="106981"/>
                      <a:pt x="79383" y="113360"/>
                      <a:pt x="71584" y="118144"/>
                    </a:cubicBezTo>
                    <a:cubicBezTo>
                      <a:pt x="63785" y="122928"/>
                      <a:pt x="54942" y="125285"/>
                      <a:pt x="45053" y="125285"/>
                    </a:cubicBezTo>
                    <a:cubicBezTo>
                      <a:pt x="36140" y="125285"/>
                      <a:pt x="28898" y="122789"/>
                      <a:pt x="23327" y="117867"/>
                    </a:cubicBezTo>
                    <a:cubicBezTo>
                      <a:pt x="17757" y="112944"/>
                      <a:pt x="14971" y="106773"/>
                      <a:pt x="14971" y="99285"/>
                    </a:cubicBezTo>
                    <a:cubicBezTo>
                      <a:pt x="14971" y="90133"/>
                      <a:pt x="19149" y="82992"/>
                      <a:pt x="27506" y="77792"/>
                    </a:cubicBezTo>
                    <a:cubicBezTo>
                      <a:pt x="35862" y="72592"/>
                      <a:pt x="47421" y="69888"/>
                      <a:pt x="62183" y="69749"/>
                    </a:cubicBezTo>
                    <a:lnTo>
                      <a:pt x="88645" y="69749"/>
                    </a:lnTo>
                    <a:lnTo>
                      <a:pt x="88645" y="99008"/>
                    </a:lnTo>
                    <a:close/>
                  </a:path>
                </a:pathLst>
              </a:custGeom>
              <a:solidFill>
                <a:srgbClr val="353551"/>
              </a:solidFill>
              <a:ln w="694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FE375DE-5CE1-EF45-B0CC-C41A6AB9CB97}"/>
                  </a:ext>
                </a:extLst>
              </p:cNvPr>
              <p:cNvSpPr/>
              <p:nvPr/>
            </p:nvSpPr>
            <p:spPr>
              <a:xfrm>
                <a:off x="1581632" y="5728772"/>
                <a:ext cx="108768" cy="138319"/>
              </a:xfrm>
              <a:custGeom>
                <a:avLst/>
                <a:gdLst>
                  <a:gd name="connsiteX0" fmla="*/ 57309 w 108768"/>
                  <a:gd name="connsiteY0" fmla="*/ 138320 h 138319"/>
                  <a:gd name="connsiteX1" fmla="*/ 82378 w 108768"/>
                  <a:gd name="connsiteY1" fmla="*/ 132635 h 138319"/>
                  <a:gd name="connsiteX2" fmla="*/ 101109 w 108768"/>
                  <a:gd name="connsiteY2" fmla="*/ 116896 h 138319"/>
                  <a:gd name="connsiteX3" fmla="*/ 108769 w 108768"/>
                  <a:gd name="connsiteY3" fmla="*/ 94640 h 138319"/>
                  <a:gd name="connsiteX4" fmla="*/ 94564 w 108768"/>
                  <a:gd name="connsiteY4" fmla="*/ 94640 h 138319"/>
                  <a:gd name="connsiteX5" fmla="*/ 83213 w 108768"/>
                  <a:gd name="connsiteY5" fmla="*/ 117104 h 138319"/>
                  <a:gd name="connsiteX6" fmla="*/ 57309 w 108768"/>
                  <a:gd name="connsiteY6" fmla="*/ 125771 h 138319"/>
                  <a:gd name="connsiteX7" fmla="*/ 26043 w 108768"/>
                  <a:gd name="connsiteY7" fmla="*/ 111488 h 138319"/>
                  <a:gd name="connsiteX8" fmla="*/ 14971 w 108768"/>
                  <a:gd name="connsiteY8" fmla="*/ 71691 h 138319"/>
                  <a:gd name="connsiteX9" fmla="*/ 14971 w 108768"/>
                  <a:gd name="connsiteY9" fmla="*/ 67392 h 138319"/>
                  <a:gd name="connsiteX10" fmla="*/ 26043 w 108768"/>
                  <a:gd name="connsiteY10" fmla="*/ 26971 h 138319"/>
                  <a:gd name="connsiteX11" fmla="*/ 57170 w 108768"/>
                  <a:gd name="connsiteY11" fmla="*/ 12549 h 138319"/>
                  <a:gd name="connsiteX12" fmla="*/ 83213 w 108768"/>
                  <a:gd name="connsiteY12" fmla="*/ 22187 h 138319"/>
                  <a:gd name="connsiteX13" fmla="*/ 94564 w 108768"/>
                  <a:gd name="connsiteY13" fmla="*/ 47424 h 138319"/>
                  <a:gd name="connsiteX14" fmla="*/ 108769 w 108768"/>
                  <a:gd name="connsiteY14" fmla="*/ 47424 h 138319"/>
                  <a:gd name="connsiteX15" fmla="*/ 93449 w 108768"/>
                  <a:gd name="connsiteY15" fmla="*/ 13035 h 138319"/>
                  <a:gd name="connsiteX16" fmla="*/ 57100 w 108768"/>
                  <a:gd name="connsiteY16" fmla="*/ 0 h 138319"/>
                  <a:gd name="connsiteX17" fmla="*/ 26809 w 108768"/>
                  <a:gd name="connsiteY17" fmla="*/ 8251 h 138319"/>
                  <a:gd name="connsiteX18" fmla="*/ 6963 w 108768"/>
                  <a:gd name="connsiteY18" fmla="*/ 31685 h 138319"/>
                  <a:gd name="connsiteX19" fmla="*/ 0 w 108768"/>
                  <a:gd name="connsiteY19" fmla="*/ 66560 h 138319"/>
                  <a:gd name="connsiteX20" fmla="*/ 0 w 108768"/>
                  <a:gd name="connsiteY20" fmla="*/ 70997 h 138319"/>
                  <a:gd name="connsiteX21" fmla="*/ 15389 w 108768"/>
                  <a:gd name="connsiteY21" fmla="*/ 120085 h 138319"/>
                  <a:gd name="connsiteX22" fmla="*/ 57309 w 108768"/>
                  <a:gd name="connsiteY22" fmla="*/ 138320 h 13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768" h="138319">
                    <a:moveTo>
                      <a:pt x="57309" y="138320"/>
                    </a:moveTo>
                    <a:cubicBezTo>
                      <a:pt x="66222" y="138320"/>
                      <a:pt x="74579" y="136448"/>
                      <a:pt x="82378" y="132635"/>
                    </a:cubicBezTo>
                    <a:cubicBezTo>
                      <a:pt x="90177" y="128891"/>
                      <a:pt x="96444" y="123621"/>
                      <a:pt x="101109" y="116896"/>
                    </a:cubicBezTo>
                    <a:cubicBezTo>
                      <a:pt x="105844" y="110171"/>
                      <a:pt x="108351" y="102821"/>
                      <a:pt x="108769" y="94640"/>
                    </a:cubicBezTo>
                    <a:lnTo>
                      <a:pt x="94564" y="94640"/>
                    </a:lnTo>
                    <a:cubicBezTo>
                      <a:pt x="94006" y="103861"/>
                      <a:pt x="90246" y="111349"/>
                      <a:pt x="83213" y="117104"/>
                    </a:cubicBezTo>
                    <a:cubicBezTo>
                      <a:pt x="76250" y="122928"/>
                      <a:pt x="67615" y="125771"/>
                      <a:pt x="57309" y="125771"/>
                    </a:cubicBezTo>
                    <a:cubicBezTo>
                      <a:pt x="43870" y="125771"/>
                      <a:pt x="33425" y="120987"/>
                      <a:pt x="26043" y="111488"/>
                    </a:cubicBezTo>
                    <a:cubicBezTo>
                      <a:pt x="18662" y="101989"/>
                      <a:pt x="14971" y="88677"/>
                      <a:pt x="14971" y="71691"/>
                    </a:cubicBezTo>
                    <a:lnTo>
                      <a:pt x="14971" y="67392"/>
                    </a:lnTo>
                    <a:cubicBezTo>
                      <a:pt x="14971" y="50059"/>
                      <a:pt x="18662" y="36608"/>
                      <a:pt x="26043" y="26971"/>
                    </a:cubicBezTo>
                    <a:cubicBezTo>
                      <a:pt x="33425" y="17333"/>
                      <a:pt x="43800" y="12549"/>
                      <a:pt x="57170" y="12549"/>
                    </a:cubicBezTo>
                    <a:cubicBezTo>
                      <a:pt x="67685" y="12549"/>
                      <a:pt x="76389" y="15739"/>
                      <a:pt x="83213" y="22187"/>
                    </a:cubicBezTo>
                    <a:cubicBezTo>
                      <a:pt x="90107" y="28565"/>
                      <a:pt x="93867" y="37024"/>
                      <a:pt x="94564" y="47424"/>
                    </a:cubicBezTo>
                    <a:lnTo>
                      <a:pt x="108769" y="47424"/>
                    </a:lnTo>
                    <a:cubicBezTo>
                      <a:pt x="108142" y="33211"/>
                      <a:pt x="102989" y="21771"/>
                      <a:pt x="93449" y="13035"/>
                    </a:cubicBezTo>
                    <a:cubicBezTo>
                      <a:pt x="83909" y="4299"/>
                      <a:pt x="71793" y="0"/>
                      <a:pt x="57100" y="0"/>
                    </a:cubicBezTo>
                    <a:cubicBezTo>
                      <a:pt x="45541" y="0"/>
                      <a:pt x="35444" y="2773"/>
                      <a:pt x="26809" y="8251"/>
                    </a:cubicBezTo>
                    <a:cubicBezTo>
                      <a:pt x="18175" y="13728"/>
                      <a:pt x="11559" y="21563"/>
                      <a:pt x="6963" y="31685"/>
                    </a:cubicBezTo>
                    <a:cubicBezTo>
                      <a:pt x="2298" y="41808"/>
                      <a:pt x="0" y="53387"/>
                      <a:pt x="0" y="66560"/>
                    </a:cubicBezTo>
                    <a:lnTo>
                      <a:pt x="0" y="70997"/>
                    </a:lnTo>
                    <a:cubicBezTo>
                      <a:pt x="0" y="91520"/>
                      <a:pt x="5153" y="107883"/>
                      <a:pt x="15389" y="120085"/>
                    </a:cubicBezTo>
                    <a:cubicBezTo>
                      <a:pt x="25625" y="132288"/>
                      <a:pt x="39761" y="138320"/>
                      <a:pt x="57309" y="138320"/>
                    </a:cubicBezTo>
                  </a:path>
                </a:pathLst>
              </a:custGeom>
              <a:solidFill>
                <a:srgbClr val="353551"/>
              </a:solidFill>
              <a:ln w="694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6793F58-148E-CA43-86EC-2345F37ABC20}"/>
                  </a:ext>
                </a:extLst>
              </p:cNvPr>
              <p:cNvSpPr/>
              <p:nvPr/>
            </p:nvSpPr>
            <p:spPr>
              <a:xfrm>
                <a:off x="1703631" y="5697156"/>
                <a:ext cx="69564" cy="169935"/>
              </a:xfrm>
              <a:custGeom>
                <a:avLst/>
                <a:gdLst>
                  <a:gd name="connsiteX0" fmla="*/ 24581 w 69564"/>
                  <a:gd name="connsiteY0" fmla="*/ 135200 h 169935"/>
                  <a:gd name="connsiteX1" fmla="*/ 31544 w 69564"/>
                  <a:gd name="connsiteY1" fmla="*/ 161131 h 169935"/>
                  <a:gd name="connsiteX2" fmla="*/ 53688 w 69564"/>
                  <a:gd name="connsiteY2" fmla="*/ 169936 h 169935"/>
                  <a:gd name="connsiteX3" fmla="*/ 69565 w 69564"/>
                  <a:gd name="connsiteY3" fmla="*/ 167856 h 169935"/>
                  <a:gd name="connsiteX4" fmla="*/ 68938 w 69564"/>
                  <a:gd name="connsiteY4" fmla="*/ 155861 h 169935"/>
                  <a:gd name="connsiteX5" fmla="*/ 56961 w 69564"/>
                  <a:gd name="connsiteY5" fmla="*/ 157109 h 169935"/>
                  <a:gd name="connsiteX6" fmla="*/ 43522 w 69564"/>
                  <a:gd name="connsiteY6" fmla="*/ 151701 h 169935"/>
                  <a:gd name="connsiteX7" fmla="*/ 39483 w 69564"/>
                  <a:gd name="connsiteY7" fmla="*/ 135131 h 169935"/>
                  <a:gd name="connsiteX8" fmla="*/ 39483 w 69564"/>
                  <a:gd name="connsiteY8" fmla="*/ 46176 h 169935"/>
                  <a:gd name="connsiteX9" fmla="*/ 67197 w 69564"/>
                  <a:gd name="connsiteY9" fmla="*/ 46176 h 169935"/>
                  <a:gd name="connsiteX10" fmla="*/ 67197 w 69564"/>
                  <a:gd name="connsiteY10" fmla="*/ 34112 h 169935"/>
                  <a:gd name="connsiteX11" fmla="*/ 39483 w 69564"/>
                  <a:gd name="connsiteY11" fmla="*/ 34112 h 169935"/>
                  <a:gd name="connsiteX12" fmla="*/ 39483 w 69564"/>
                  <a:gd name="connsiteY12" fmla="*/ 0 h 169935"/>
                  <a:gd name="connsiteX13" fmla="*/ 24651 w 69564"/>
                  <a:gd name="connsiteY13" fmla="*/ 0 h 169935"/>
                  <a:gd name="connsiteX14" fmla="*/ 24651 w 69564"/>
                  <a:gd name="connsiteY14" fmla="*/ 34112 h 169935"/>
                  <a:gd name="connsiteX15" fmla="*/ 0 w 69564"/>
                  <a:gd name="connsiteY15" fmla="*/ 34112 h 169935"/>
                  <a:gd name="connsiteX16" fmla="*/ 0 w 69564"/>
                  <a:gd name="connsiteY16" fmla="*/ 46176 h 169935"/>
                  <a:gd name="connsiteX17" fmla="*/ 24651 w 69564"/>
                  <a:gd name="connsiteY17" fmla="*/ 46176 h 169935"/>
                  <a:gd name="connsiteX18" fmla="*/ 24651 w 69564"/>
                  <a:gd name="connsiteY18" fmla="*/ 135200 h 16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564" h="169935">
                    <a:moveTo>
                      <a:pt x="24581" y="135200"/>
                    </a:moveTo>
                    <a:cubicBezTo>
                      <a:pt x="24581" y="146640"/>
                      <a:pt x="26879" y="155307"/>
                      <a:pt x="31544" y="161131"/>
                    </a:cubicBezTo>
                    <a:cubicBezTo>
                      <a:pt x="36140" y="167024"/>
                      <a:pt x="43522" y="169936"/>
                      <a:pt x="53688" y="169936"/>
                    </a:cubicBezTo>
                    <a:cubicBezTo>
                      <a:pt x="60373" y="169936"/>
                      <a:pt x="65665" y="169243"/>
                      <a:pt x="69565" y="167856"/>
                    </a:cubicBezTo>
                    <a:lnTo>
                      <a:pt x="68938" y="155861"/>
                    </a:lnTo>
                    <a:cubicBezTo>
                      <a:pt x="63437" y="156693"/>
                      <a:pt x="59398" y="157109"/>
                      <a:pt x="56961" y="157109"/>
                    </a:cubicBezTo>
                    <a:cubicBezTo>
                      <a:pt x="50694" y="157109"/>
                      <a:pt x="46168" y="155307"/>
                      <a:pt x="43522" y="151701"/>
                    </a:cubicBezTo>
                    <a:cubicBezTo>
                      <a:pt x="40875" y="148096"/>
                      <a:pt x="39483" y="142549"/>
                      <a:pt x="39483" y="135131"/>
                    </a:cubicBezTo>
                    <a:lnTo>
                      <a:pt x="39483" y="46176"/>
                    </a:lnTo>
                    <a:lnTo>
                      <a:pt x="67197" y="46176"/>
                    </a:lnTo>
                    <a:lnTo>
                      <a:pt x="67197" y="34112"/>
                    </a:lnTo>
                    <a:lnTo>
                      <a:pt x="39483" y="34112"/>
                    </a:lnTo>
                    <a:lnTo>
                      <a:pt x="39483" y="0"/>
                    </a:lnTo>
                    <a:lnTo>
                      <a:pt x="24651" y="0"/>
                    </a:lnTo>
                    <a:lnTo>
                      <a:pt x="24651" y="34112"/>
                    </a:lnTo>
                    <a:lnTo>
                      <a:pt x="0" y="34112"/>
                    </a:lnTo>
                    <a:lnTo>
                      <a:pt x="0" y="46176"/>
                    </a:lnTo>
                    <a:lnTo>
                      <a:pt x="24651" y="46176"/>
                    </a:lnTo>
                    <a:lnTo>
                      <a:pt x="24651" y="135200"/>
                    </a:lnTo>
                    <a:close/>
                  </a:path>
                </a:pathLst>
              </a:custGeom>
              <a:solidFill>
                <a:srgbClr val="353551"/>
              </a:solidFill>
              <a:ln w="694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FA2FBC3-5A94-3848-9F38-EAB19E1739A3}"/>
                  </a:ext>
                </a:extLst>
              </p:cNvPr>
              <p:cNvSpPr/>
              <p:nvPr/>
            </p:nvSpPr>
            <p:spPr>
              <a:xfrm>
                <a:off x="1800632" y="5682735"/>
                <a:ext cx="20472" cy="19829"/>
              </a:xfrm>
              <a:custGeom>
                <a:avLst/>
                <a:gdLst>
                  <a:gd name="connsiteX0" fmla="*/ 10167 w 20472"/>
                  <a:gd name="connsiteY0" fmla="*/ 19829 h 19829"/>
                  <a:gd name="connsiteX1" fmla="*/ 17687 w 20472"/>
                  <a:gd name="connsiteY1" fmla="*/ 16987 h 19829"/>
                  <a:gd name="connsiteX2" fmla="*/ 20473 w 20472"/>
                  <a:gd name="connsiteY2" fmla="*/ 9984 h 19829"/>
                  <a:gd name="connsiteX3" fmla="*/ 17687 w 20472"/>
                  <a:gd name="connsiteY3" fmla="*/ 2912 h 19829"/>
                  <a:gd name="connsiteX4" fmla="*/ 10167 w 20472"/>
                  <a:gd name="connsiteY4" fmla="*/ 0 h 19829"/>
                  <a:gd name="connsiteX5" fmla="*/ 2716 w 20472"/>
                  <a:gd name="connsiteY5" fmla="*/ 2912 h 19829"/>
                  <a:gd name="connsiteX6" fmla="*/ 0 w 20472"/>
                  <a:gd name="connsiteY6" fmla="*/ 9984 h 19829"/>
                  <a:gd name="connsiteX7" fmla="*/ 2716 w 20472"/>
                  <a:gd name="connsiteY7" fmla="*/ 16987 h 19829"/>
                  <a:gd name="connsiteX8" fmla="*/ 10167 w 20472"/>
                  <a:gd name="connsiteY8" fmla="*/ 19829 h 1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2" h="19829">
                    <a:moveTo>
                      <a:pt x="10167" y="19829"/>
                    </a:moveTo>
                    <a:cubicBezTo>
                      <a:pt x="13300" y="19829"/>
                      <a:pt x="15807" y="18859"/>
                      <a:pt x="17687" y="16987"/>
                    </a:cubicBezTo>
                    <a:cubicBezTo>
                      <a:pt x="19567" y="15115"/>
                      <a:pt x="20473" y="12757"/>
                      <a:pt x="20473" y="9984"/>
                    </a:cubicBezTo>
                    <a:cubicBezTo>
                      <a:pt x="20473" y="7211"/>
                      <a:pt x="19567" y="4853"/>
                      <a:pt x="17687" y="2912"/>
                    </a:cubicBezTo>
                    <a:cubicBezTo>
                      <a:pt x="15807" y="971"/>
                      <a:pt x="13370" y="0"/>
                      <a:pt x="10167" y="0"/>
                    </a:cubicBezTo>
                    <a:cubicBezTo>
                      <a:pt x="7033" y="0"/>
                      <a:pt x="4526" y="971"/>
                      <a:pt x="2716" y="2912"/>
                    </a:cubicBezTo>
                    <a:cubicBezTo>
                      <a:pt x="905" y="4853"/>
                      <a:pt x="0" y="7211"/>
                      <a:pt x="0" y="9984"/>
                    </a:cubicBezTo>
                    <a:cubicBezTo>
                      <a:pt x="0" y="12757"/>
                      <a:pt x="905" y="15115"/>
                      <a:pt x="2716" y="16987"/>
                    </a:cubicBezTo>
                    <a:cubicBezTo>
                      <a:pt x="4526" y="18859"/>
                      <a:pt x="7033" y="19829"/>
                      <a:pt x="10167" y="19829"/>
                    </a:cubicBezTo>
                  </a:path>
                </a:pathLst>
              </a:custGeom>
              <a:solidFill>
                <a:srgbClr val="353551"/>
              </a:solidFill>
              <a:ln w="6941"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6795CD-F2DA-C242-9063-F8DB0BE678FF}"/>
                  </a:ext>
                </a:extLst>
              </p:cNvPr>
              <p:cNvSpPr/>
              <p:nvPr/>
            </p:nvSpPr>
            <p:spPr>
              <a:xfrm>
                <a:off x="1803208" y="5731268"/>
                <a:ext cx="14832" cy="133397"/>
              </a:xfrm>
              <a:custGeom>
                <a:avLst/>
                <a:gdLst>
                  <a:gd name="connsiteX0" fmla="*/ 0 w 14832"/>
                  <a:gd name="connsiteY0" fmla="*/ 0 h 133397"/>
                  <a:gd name="connsiteX1" fmla="*/ 14832 w 14832"/>
                  <a:gd name="connsiteY1" fmla="*/ 0 h 133397"/>
                  <a:gd name="connsiteX2" fmla="*/ 14832 w 14832"/>
                  <a:gd name="connsiteY2" fmla="*/ 133397 h 133397"/>
                  <a:gd name="connsiteX3" fmla="*/ 0 w 14832"/>
                  <a:gd name="connsiteY3" fmla="*/ 133397 h 133397"/>
                </a:gdLst>
                <a:ahLst/>
                <a:cxnLst>
                  <a:cxn ang="0">
                    <a:pos x="connsiteX0" y="connsiteY0"/>
                  </a:cxn>
                  <a:cxn ang="0">
                    <a:pos x="connsiteX1" y="connsiteY1"/>
                  </a:cxn>
                  <a:cxn ang="0">
                    <a:pos x="connsiteX2" y="connsiteY2"/>
                  </a:cxn>
                  <a:cxn ang="0">
                    <a:pos x="connsiteX3" y="connsiteY3"/>
                  </a:cxn>
                </a:cxnLst>
                <a:rect l="l" t="t" r="r" b="b"/>
                <a:pathLst>
                  <a:path w="14832" h="133397">
                    <a:moveTo>
                      <a:pt x="0" y="0"/>
                    </a:moveTo>
                    <a:lnTo>
                      <a:pt x="14832" y="0"/>
                    </a:lnTo>
                    <a:lnTo>
                      <a:pt x="14832" y="133397"/>
                    </a:lnTo>
                    <a:lnTo>
                      <a:pt x="0" y="133397"/>
                    </a:lnTo>
                    <a:close/>
                  </a:path>
                </a:pathLst>
              </a:custGeom>
              <a:solidFill>
                <a:srgbClr val="353551"/>
              </a:solidFill>
              <a:ln w="694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5911D57-5F82-7142-BF6A-B74A8E83DF69}"/>
                  </a:ext>
                </a:extLst>
              </p:cNvPr>
              <p:cNvSpPr/>
              <p:nvPr/>
            </p:nvSpPr>
            <p:spPr>
              <a:xfrm>
                <a:off x="1848680" y="5728842"/>
                <a:ext cx="119562" cy="138389"/>
              </a:xfrm>
              <a:custGeom>
                <a:avLst/>
                <a:gdLst>
                  <a:gd name="connsiteX0" fmla="*/ 112042 w 119562"/>
                  <a:gd name="connsiteY0" fmla="*/ 106011 h 138389"/>
                  <a:gd name="connsiteX1" fmla="*/ 119562 w 119562"/>
                  <a:gd name="connsiteY1" fmla="*/ 71205 h 138389"/>
                  <a:gd name="connsiteX2" fmla="*/ 119562 w 119562"/>
                  <a:gd name="connsiteY2" fmla="*/ 68155 h 138389"/>
                  <a:gd name="connsiteX3" fmla="*/ 102989 w 119562"/>
                  <a:gd name="connsiteY3" fmla="*/ 18651 h 138389"/>
                  <a:gd name="connsiteX4" fmla="*/ 59677 w 119562"/>
                  <a:gd name="connsiteY4" fmla="*/ 0 h 138389"/>
                  <a:gd name="connsiteX5" fmla="*/ 28689 w 119562"/>
                  <a:gd name="connsiteY5" fmla="*/ 8597 h 138389"/>
                  <a:gd name="connsiteX6" fmla="*/ 7520 w 119562"/>
                  <a:gd name="connsiteY6" fmla="*/ 32587 h 138389"/>
                  <a:gd name="connsiteX7" fmla="*/ 0 w 119562"/>
                  <a:gd name="connsiteY7" fmla="*/ 67253 h 138389"/>
                  <a:gd name="connsiteX8" fmla="*/ 0 w 119562"/>
                  <a:gd name="connsiteY8" fmla="*/ 70235 h 138389"/>
                  <a:gd name="connsiteX9" fmla="*/ 16643 w 119562"/>
                  <a:gd name="connsiteY9" fmla="*/ 119739 h 138389"/>
                  <a:gd name="connsiteX10" fmla="*/ 59886 w 119562"/>
                  <a:gd name="connsiteY10" fmla="*/ 138389 h 138389"/>
                  <a:gd name="connsiteX11" fmla="*/ 90943 w 119562"/>
                  <a:gd name="connsiteY11" fmla="*/ 130000 h 138389"/>
                  <a:gd name="connsiteX12" fmla="*/ 112042 w 119562"/>
                  <a:gd name="connsiteY12" fmla="*/ 106011 h 138389"/>
                  <a:gd name="connsiteX13" fmla="*/ 59886 w 119562"/>
                  <a:gd name="connsiteY13" fmla="*/ 125840 h 138389"/>
                  <a:gd name="connsiteX14" fmla="*/ 27297 w 119562"/>
                  <a:gd name="connsiteY14" fmla="*/ 110517 h 138389"/>
                  <a:gd name="connsiteX15" fmla="*/ 14832 w 119562"/>
                  <a:gd name="connsiteY15" fmla="*/ 71275 h 138389"/>
                  <a:gd name="connsiteX16" fmla="*/ 14832 w 119562"/>
                  <a:gd name="connsiteY16" fmla="*/ 68571 h 138389"/>
                  <a:gd name="connsiteX17" fmla="*/ 27297 w 119562"/>
                  <a:gd name="connsiteY17" fmla="*/ 28080 h 138389"/>
                  <a:gd name="connsiteX18" fmla="*/ 59607 w 119562"/>
                  <a:gd name="connsiteY18" fmla="*/ 12619 h 138389"/>
                  <a:gd name="connsiteX19" fmla="*/ 83143 w 119562"/>
                  <a:gd name="connsiteY19" fmla="*/ 19552 h 138389"/>
                  <a:gd name="connsiteX20" fmla="*/ 99090 w 119562"/>
                  <a:gd name="connsiteY20" fmla="*/ 39243 h 138389"/>
                  <a:gd name="connsiteX21" fmla="*/ 104800 w 119562"/>
                  <a:gd name="connsiteY21" fmla="*/ 67253 h 138389"/>
                  <a:gd name="connsiteX22" fmla="*/ 104800 w 119562"/>
                  <a:gd name="connsiteY22" fmla="*/ 70096 h 138389"/>
                  <a:gd name="connsiteX23" fmla="*/ 92335 w 119562"/>
                  <a:gd name="connsiteY23" fmla="*/ 110587 h 138389"/>
                  <a:gd name="connsiteX24" fmla="*/ 59886 w 119562"/>
                  <a:gd name="connsiteY24" fmla="*/ 125840 h 13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9562" h="138389">
                    <a:moveTo>
                      <a:pt x="112042" y="106011"/>
                    </a:moveTo>
                    <a:cubicBezTo>
                      <a:pt x="116986" y="95680"/>
                      <a:pt x="119562" y="84101"/>
                      <a:pt x="119562" y="71205"/>
                    </a:cubicBezTo>
                    <a:lnTo>
                      <a:pt x="119562" y="68155"/>
                    </a:lnTo>
                    <a:cubicBezTo>
                      <a:pt x="119562" y="47632"/>
                      <a:pt x="113992" y="31131"/>
                      <a:pt x="102989" y="18651"/>
                    </a:cubicBezTo>
                    <a:cubicBezTo>
                      <a:pt x="91917" y="6171"/>
                      <a:pt x="77503" y="0"/>
                      <a:pt x="59677" y="0"/>
                    </a:cubicBezTo>
                    <a:cubicBezTo>
                      <a:pt x="48117" y="0"/>
                      <a:pt x="37811" y="2843"/>
                      <a:pt x="28689" y="8597"/>
                    </a:cubicBezTo>
                    <a:cubicBezTo>
                      <a:pt x="19567" y="14283"/>
                      <a:pt x="12534" y="22325"/>
                      <a:pt x="7520" y="32587"/>
                    </a:cubicBezTo>
                    <a:cubicBezTo>
                      <a:pt x="2507" y="42848"/>
                      <a:pt x="0" y="54427"/>
                      <a:pt x="0" y="67253"/>
                    </a:cubicBezTo>
                    <a:lnTo>
                      <a:pt x="0" y="70235"/>
                    </a:lnTo>
                    <a:cubicBezTo>
                      <a:pt x="0" y="90757"/>
                      <a:pt x="5501" y="107259"/>
                      <a:pt x="16643" y="119739"/>
                    </a:cubicBezTo>
                    <a:cubicBezTo>
                      <a:pt x="27714" y="132219"/>
                      <a:pt x="42129" y="138389"/>
                      <a:pt x="59886" y="138389"/>
                    </a:cubicBezTo>
                    <a:cubicBezTo>
                      <a:pt x="71514" y="138389"/>
                      <a:pt x="81890" y="135616"/>
                      <a:pt x="90943" y="130000"/>
                    </a:cubicBezTo>
                    <a:cubicBezTo>
                      <a:pt x="99995" y="124315"/>
                      <a:pt x="107028" y="116341"/>
                      <a:pt x="112042" y="106011"/>
                    </a:cubicBezTo>
                    <a:moveTo>
                      <a:pt x="59886" y="125840"/>
                    </a:moveTo>
                    <a:cubicBezTo>
                      <a:pt x="46446" y="125840"/>
                      <a:pt x="35583" y="120709"/>
                      <a:pt x="27297" y="110517"/>
                    </a:cubicBezTo>
                    <a:cubicBezTo>
                      <a:pt x="19010" y="100256"/>
                      <a:pt x="14832" y="87221"/>
                      <a:pt x="14832" y="71275"/>
                    </a:cubicBezTo>
                    <a:lnTo>
                      <a:pt x="14832" y="68571"/>
                    </a:lnTo>
                    <a:cubicBezTo>
                      <a:pt x="14832" y="51861"/>
                      <a:pt x="19010" y="38411"/>
                      <a:pt x="27297" y="28080"/>
                    </a:cubicBezTo>
                    <a:cubicBezTo>
                      <a:pt x="35653" y="17749"/>
                      <a:pt x="46376" y="12619"/>
                      <a:pt x="59607" y="12619"/>
                    </a:cubicBezTo>
                    <a:cubicBezTo>
                      <a:pt x="68451" y="12619"/>
                      <a:pt x="76250" y="14907"/>
                      <a:pt x="83143" y="19552"/>
                    </a:cubicBezTo>
                    <a:cubicBezTo>
                      <a:pt x="89968" y="24197"/>
                      <a:pt x="95329" y="30784"/>
                      <a:pt x="99090" y="39243"/>
                    </a:cubicBezTo>
                    <a:cubicBezTo>
                      <a:pt x="102850" y="47701"/>
                      <a:pt x="104800" y="57061"/>
                      <a:pt x="104800" y="67253"/>
                    </a:cubicBezTo>
                    <a:lnTo>
                      <a:pt x="104800" y="70096"/>
                    </a:lnTo>
                    <a:cubicBezTo>
                      <a:pt x="104800" y="86875"/>
                      <a:pt x="100622" y="100395"/>
                      <a:pt x="92335" y="110587"/>
                    </a:cubicBezTo>
                    <a:cubicBezTo>
                      <a:pt x="84118" y="120709"/>
                      <a:pt x="73255" y="125840"/>
                      <a:pt x="59886" y="125840"/>
                    </a:cubicBezTo>
                  </a:path>
                </a:pathLst>
              </a:custGeom>
              <a:solidFill>
                <a:srgbClr val="353551"/>
              </a:solidFill>
              <a:ln w="694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E8DFE50-0AA6-3248-90B9-4143DED8DDB3}"/>
                  </a:ext>
                </a:extLst>
              </p:cNvPr>
              <p:cNvSpPr/>
              <p:nvPr/>
            </p:nvSpPr>
            <p:spPr>
              <a:xfrm>
                <a:off x="1998046" y="5728772"/>
                <a:ext cx="100969" cy="135893"/>
              </a:xfrm>
              <a:custGeom>
                <a:avLst/>
                <a:gdLst>
                  <a:gd name="connsiteX0" fmla="*/ 14762 w 100969"/>
                  <a:gd name="connsiteY0" fmla="*/ 44512 h 135893"/>
                  <a:gd name="connsiteX1" fmla="*/ 30430 w 100969"/>
                  <a:gd name="connsiteY1" fmla="*/ 21424 h 135893"/>
                  <a:gd name="connsiteX2" fmla="*/ 54733 w 100969"/>
                  <a:gd name="connsiteY2" fmla="*/ 12896 h 135893"/>
                  <a:gd name="connsiteX3" fmla="*/ 78687 w 100969"/>
                  <a:gd name="connsiteY3" fmla="*/ 21632 h 135893"/>
                  <a:gd name="connsiteX4" fmla="*/ 86277 w 100969"/>
                  <a:gd name="connsiteY4" fmla="*/ 48256 h 135893"/>
                  <a:gd name="connsiteX5" fmla="*/ 86277 w 100969"/>
                  <a:gd name="connsiteY5" fmla="*/ 135893 h 135893"/>
                  <a:gd name="connsiteX6" fmla="*/ 100970 w 100969"/>
                  <a:gd name="connsiteY6" fmla="*/ 135893 h 135893"/>
                  <a:gd name="connsiteX7" fmla="*/ 100970 w 100969"/>
                  <a:gd name="connsiteY7" fmla="*/ 48325 h 135893"/>
                  <a:gd name="connsiteX8" fmla="*/ 90316 w 100969"/>
                  <a:gd name="connsiteY8" fmla="*/ 12064 h 135893"/>
                  <a:gd name="connsiteX9" fmla="*/ 58284 w 100969"/>
                  <a:gd name="connsiteY9" fmla="*/ 0 h 135893"/>
                  <a:gd name="connsiteX10" fmla="*/ 33425 w 100969"/>
                  <a:gd name="connsiteY10" fmla="*/ 6448 h 135893"/>
                  <a:gd name="connsiteX11" fmla="*/ 14623 w 100969"/>
                  <a:gd name="connsiteY11" fmla="*/ 25237 h 135893"/>
                  <a:gd name="connsiteX12" fmla="*/ 14136 w 100969"/>
                  <a:gd name="connsiteY12" fmla="*/ 2427 h 135893"/>
                  <a:gd name="connsiteX13" fmla="*/ 0 w 100969"/>
                  <a:gd name="connsiteY13" fmla="*/ 2427 h 135893"/>
                  <a:gd name="connsiteX14" fmla="*/ 0 w 100969"/>
                  <a:gd name="connsiteY14" fmla="*/ 135824 h 135893"/>
                  <a:gd name="connsiteX15" fmla="*/ 14762 w 100969"/>
                  <a:gd name="connsiteY15" fmla="*/ 135824 h 135893"/>
                  <a:gd name="connsiteX16" fmla="*/ 14762 w 100969"/>
                  <a:gd name="connsiteY16" fmla="*/ 44512 h 13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969" h="135893">
                    <a:moveTo>
                      <a:pt x="14762" y="44512"/>
                    </a:moveTo>
                    <a:cubicBezTo>
                      <a:pt x="18105" y="34805"/>
                      <a:pt x="23327" y="27109"/>
                      <a:pt x="30430" y="21424"/>
                    </a:cubicBezTo>
                    <a:cubicBezTo>
                      <a:pt x="37463" y="15739"/>
                      <a:pt x="45611" y="12896"/>
                      <a:pt x="54733" y="12896"/>
                    </a:cubicBezTo>
                    <a:cubicBezTo>
                      <a:pt x="65735" y="12896"/>
                      <a:pt x="73673" y="15808"/>
                      <a:pt x="78687" y="21632"/>
                    </a:cubicBezTo>
                    <a:cubicBezTo>
                      <a:pt x="83700" y="27456"/>
                      <a:pt x="86207" y="36331"/>
                      <a:pt x="86277" y="48256"/>
                    </a:cubicBezTo>
                    <a:lnTo>
                      <a:pt x="86277" y="135893"/>
                    </a:lnTo>
                    <a:lnTo>
                      <a:pt x="100970" y="135893"/>
                    </a:lnTo>
                    <a:lnTo>
                      <a:pt x="100970" y="48325"/>
                    </a:lnTo>
                    <a:cubicBezTo>
                      <a:pt x="100900" y="32240"/>
                      <a:pt x="97349" y="20107"/>
                      <a:pt x="90316" y="12064"/>
                    </a:cubicBezTo>
                    <a:cubicBezTo>
                      <a:pt x="83283" y="4021"/>
                      <a:pt x="72629" y="0"/>
                      <a:pt x="58284" y="0"/>
                    </a:cubicBezTo>
                    <a:cubicBezTo>
                      <a:pt x="49231" y="0"/>
                      <a:pt x="40875" y="2149"/>
                      <a:pt x="33425" y="6448"/>
                    </a:cubicBezTo>
                    <a:cubicBezTo>
                      <a:pt x="25904" y="10747"/>
                      <a:pt x="19637" y="17056"/>
                      <a:pt x="14623" y="25237"/>
                    </a:cubicBezTo>
                    <a:lnTo>
                      <a:pt x="14136" y="2427"/>
                    </a:lnTo>
                    <a:lnTo>
                      <a:pt x="0" y="2427"/>
                    </a:lnTo>
                    <a:lnTo>
                      <a:pt x="0" y="135824"/>
                    </a:lnTo>
                    <a:lnTo>
                      <a:pt x="14762" y="135824"/>
                    </a:lnTo>
                    <a:lnTo>
                      <a:pt x="14762" y="44512"/>
                    </a:lnTo>
                    <a:close/>
                  </a:path>
                </a:pathLst>
              </a:custGeom>
              <a:solidFill>
                <a:srgbClr val="353551"/>
              </a:solidFill>
              <a:ln w="694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3BA62CE-298F-274F-96FD-7C23B24920B3}"/>
                  </a:ext>
                </a:extLst>
              </p:cNvPr>
              <p:cNvSpPr/>
              <p:nvPr/>
            </p:nvSpPr>
            <p:spPr>
              <a:xfrm>
                <a:off x="1448700" y="5981215"/>
                <a:ext cx="107376" cy="138250"/>
              </a:xfrm>
              <a:custGeom>
                <a:avLst/>
                <a:gdLst>
                  <a:gd name="connsiteX0" fmla="*/ 103268 w 107376"/>
                  <a:gd name="connsiteY0" fmla="*/ 42293 h 138250"/>
                  <a:gd name="connsiteX1" fmla="*/ 89968 w 107376"/>
                  <a:gd name="connsiteY1" fmla="*/ 11163 h 138250"/>
                  <a:gd name="connsiteX2" fmla="*/ 54593 w 107376"/>
                  <a:gd name="connsiteY2" fmla="*/ 0 h 138250"/>
                  <a:gd name="connsiteX3" fmla="*/ 18105 w 107376"/>
                  <a:gd name="connsiteY3" fmla="*/ 11648 h 138250"/>
                  <a:gd name="connsiteX4" fmla="*/ 3273 w 107376"/>
                  <a:gd name="connsiteY4" fmla="*/ 39173 h 138250"/>
                  <a:gd name="connsiteX5" fmla="*/ 18105 w 107376"/>
                  <a:gd name="connsiteY5" fmla="*/ 39312 h 138250"/>
                  <a:gd name="connsiteX6" fmla="*/ 28272 w 107376"/>
                  <a:gd name="connsiteY6" fmla="*/ 20315 h 138250"/>
                  <a:gd name="connsiteX7" fmla="*/ 53897 w 107376"/>
                  <a:gd name="connsiteY7" fmla="*/ 12411 h 138250"/>
                  <a:gd name="connsiteX8" fmla="*/ 79731 w 107376"/>
                  <a:gd name="connsiteY8" fmla="*/ 20592 h 138250"/>
                  <a:gd name="connsiteX9" fmla="*/ 88575 w 107376"/>
                  <a:gd name="connsiteY9" fmla="*/ 43056 h 138250"/>
                  <a:gd name="connsiteX10" fmla="*/ 88575 w 107376"/>
                  <a:gd name="connsiteY10" fmla="*/ 58240 h 138250"/>
                  <a:gd name="connsiteX11" fmla="*/ 61696 w 107376"/>
                  <a:gd name="connsiteY11" fmla="*/ 58240 h 138250"/>
                  <a:gd name="connsiteX12" fmla="*/ 16294 w 107376"/>
                  <a:gd name="connsiteY12" fmla="*/ 69611 h 138250"/>
                  <a:gd name="connsiteX13" fmla="*/ 0 w 107376"/>
                  <a:gd name="connsiteY13" fmla="*/ 100395 h 138250"/>
                  <a:gd name="connsiteX14" fmla="*/ 11977 w 107376"/>
                  <a:gd name="connsiteY14" fmla="*/ 127504 h 138250"/>
                  <a:gd name="connsiteX15" fmla="*/ 43243 w 107376"/>
                  <a:gd name="connsiteY15" fmla="*/ 138251 h 138250"/>
                  <a:gd name="connsiteX16" fmla="*/ 68799 w 107376"/>
                  <a:gd name="connsiteY16" fmla="*/ 132773 h 138250"/>
                  <a:gd name="connsiteX17" fmla="*/ 88645 w 107376"/>
                  <a:gd name="connsiteY17" fmla="*/ 117173 h 138250"/>
                  <a:gd name="connsiteX18" fmla="*/ 91500 w 107376"/>
                  <a:gd name="connsiteY18" fmla="*/ 135755 h 138250"/>
                  <a:gd name="connsiteX19" fmla="*/ 107376 w 107376"/>
                  <a:gd name="connsiteY19" fmla="*/ 135755 h 138250"/>
                  <a:gd name="connsiteX20" fmla="*/ 107376 w 107376"/>
                  <a:gd name="connsiteY20" fmla="*/ 134299 h 138250"/>
                  <a:gd name="connsiteX21" fmla="*/ 103268 w 107376"/>
                  <a:gd name="connsiteY21" fmla="*/ 105317 h 138250"/>
                  <a:gd name="connsiteX22" fmla="*/ 103268 w 107376"/>
                  <a:gd name="connsiteY22" fmla="*/ 42293 h 138250"/>
                  <a:gd name="connsiteX23" fmla="*/ 88575 w 107376"/>
                  <a:gd name="connsiteY23" fmla="*/ 99008 h 138250"/>
                  <a:gd name="connsiteX24" fmla="*/ 71584 w 107376"/>
                  <a:gd name="connsiteY24" fmla="*/ 118144 h 138250"/>
                  <a:gd name="connsiteX25" fmla="*/ 45053 w 107376"/>
                  <a:gd name="connsiteY25" fmla="*/ 125285 h 138250"/>
                  <a:gd name="connsiteX26" fmla="*/ 23327 w 107376"/>
                  <a:gd name="connsiteY26" fmla="*/ 117867 h 138250"/>
                  <a:gd name="connsiteX27" fmla="*/ 14971 w 107376"/>
                  <a:gd name="connsiteY27" fmla="*/ 99285 h 138250"/>
                  <a:gd name="connsiteX28" fmla="*/ 27506 w 107376"/>
                  <a:gd name="connsiteY28" fmla="*/ 77792 h 138250"/>
                  <a:gd name="connsiteX29" fmla="*/ 62183 w 107376"/>
                  <a:gd name="connsiteY29" fmla="*/ 69749 h 138250"/>
                  <a:gd name="connsiteX30" fmla="*/ 88645 w 107376"/>
                  <a:gd name="connsiteY30" fmla="*/ 69749 h 138250"/>
                  <a:gd name="connsiteX31" fmla="*/ 88645 w 107376"/>
                  <a:gd name="connsiteY31" fmla="*/ 99008 h 1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376" h="138250">
                    <a:moveTo>
                      <a:pt x="103268" y="42293"/>
                    </a:moveTo>
                    <a:cubicBezTo>
                      <a:pt x="102989" y="28981"/>
                      <a:pt x="98602" y="18581"/>
                      <a:pt x="89968" y="11163"/>
                    </a:cubicBezTo>
                    <a:cubicBezTo>
                      <a:pt x="81333" y="3744"/>
                      <a:pt x="69565" y="0"/>
                      <a:pt x="54593" y="0"/>
                    </a:cubicBezTo>
                    <a:cubicBezTo>
                      <a:pt x="40179" y="0"/>
                      <a:pt x="27993" y="3883"/>
                      <a:pt x="18105" y="11648"/>
                    </a:cubicBezTo>
                    <a:cubicBezTo>
                      <a:pt x="8217" y="19413"/>
                      <a:pt x="3273" y="28565"/>
                      <a:pt x="3273" y="39173"/>
                    </a:cubicBezTo>
                    <a:lnTo>
                      <a:pt x="18105" y="39312"/>
                    </a:lnTo>
                    <a:cubicBezTo>
                      <a:pt x="18105" y="31893"/>
                      <a:pt x="21517" y="25584"/>
                      <a:pt x="28272" y="20315"/>
                    </a:cubicBezTo>
                    <a:cubicBezTo>
                      <a:pt x="35026" y="15045"/>
                      <a:pt x="43591" y="12411"/>
                      <a:pt x="53897" y="12411"/>
                    </a:cubicBezTo>
                    <a:cubicBezTo>
                      <a:pt x="65247" y="12411"/>
                      <a:pt x="73812" y="15115"/>
                      <a:pt x="79731" y="20592"/>
                    </a:cubicBezTo>
                    <a:cubicBezTo>
                      <a:pt x="85650" y="26069"/>
                      <a:pt x="88575" y="33557"/>
                      <a:pt x="88575" y="43056"/>
                    </a:cubicBezTo>
                    <a:lnTo>
                      <a:pt x="88575" y="58240"/>
                    </a:lnTo>
                    <a:lnTo>
                      <a:pt x="61696" y="58240"/>
                    </a:lnTo>
                    <a:cubicBezTo>
                      <a:pt x="42268" y="58240"/>
                      <a:pt x="27157" y="62053"/>
                      <a:pt x="16294" y="69611"/>
                    </a:cubicBezTo>
                    <a:cubicBezTo>
                      <a:pt x="5431" y="77168"/>
                      <a:pt x="0" y="87429"/>
                      <a:pt x="0" y="100395"/>
                    </a:cubicBezTo>
                    <a:cubicBezTo>
                      <a:pt x="0" y="111349"/>
                      <a:pt x="3969" y="120363"/>
                      <a:pt x="11977" y="127504"/>
                    </a:cubicBezTo>
                    <a:cubicBezTo>
                      <a:pt x="19915" y="134645"/>
                      <a:pt x="30361" y="138251"/>
                      <a:pt x="43243" y="138251"/>
                    </a:cubicBezTo>
                    <a:cubicBezTo>
                      <a:pt x="52226" y="138251"/>
                      <a:pt x="60721" y="136379"/>
                      <a:pt x="68799" y="132773"/>
                    </a:cubicBezTo>
                    <a:cubicBezTo>
                      <a:pt x="76807" y="129099"/>
                      <a:pt x="83492" y="123899"/>
                      <a:pt x="88645" y="117173"/>
                    </a:cubicBezTo>
                    <a:cubicBezTo>
                      <a:pt x="89062" y="125424"/>
                      <a:pt x="90037" y="131595"/>
                      <a:pt x="91500" y="135755"/>
                    </a:cubicBezTo>
                    <a:lnTo>
                      <a:pt x="107376" y="135755"/>
                    </a:lnTo>
                    <a:lnTo>
                      <a:pt x="107376" y="134299"/>
                    </a:lnTo>
                    <a:cubicBezTo>
                      <a:pt x="104661" y="127851"/>
                      <a:pt x="103268" y="118213"/>
                      <a:pt x="103268" y="105317"/>
                    </a:cubicBezTo>
                    <a:lnTo>
                      <a:pt x="103268" y="42293"/>
                    </a:lnTo>
                    <a:close/>
                    <a:moveTo>
                      <a:pt x="88575" y="99008"/>
                    </a:moveTo>
                    <a:cubicBezTo>
                      <a:pt x="85024" y="106981"/>
                      <a:pt x="79383" y="113360"/>
                      <a:pt x="71584" y="118144"/>
                    </a:cubicBezTo>
                    <a:cubicBezTo>
                      <a:pt x="63785" y="122928"/>
                      <a:pt x="54942" y="125285"/>
                      <a:pt x="45053" y="125285"/>
                    </a:cubicBezTo>
                    <a:cubicBezTo>
                      <a:pt x="36140" y="125285"/>
                      <a:pt x="28898" y="122789"/>
                      <a:pt x="23327" y="117867"/>
                    </a:cubicBezTo>
                    <a:cubicBezTo>
                      <a:pt x="17757" y="112944"/>
                      <a:pt x="14971" y="106773"/>
                      <a:pt x="14971" y="99285"/>
                    </a:cubicBezTo>
                    <a:cubicBezTo>
                      <a:pt x="14971" y="90133"/>
                      <a:pt x="19149" y="82992"/>
                      <a:pt x="27506" y="77792"/>
                    </a:cubicBezTo>
                    <a:cubicBezTo>
                      <a:pt x="35862" y="72592"/>
                      <a:pt x="47421" y="69888"/>
                      <a:pt x="62183" y="69749"/>
                    </a:cubicBezTo>
                    <a:lnTo>
                      <a:pt x="88645" y="69749"/>
                    </a:lnTo>
                    <a:lnTo>
                      <a:pt x="88645" y="99008"/>
                    </a:lnTo>
                    <a:close/>
                  </a:path>
                </a:pathLst>
              </a:custGeom>
              <a:solidFill>
                <a:srgbClr val="353551"/>
              </a:solidFill>
              <a:ln w="694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069700F-19C1-5847-BCE3-D4591E9115EF}"/>
                  </a:ext>
                </a:extLst>
              </p:cNvPr>
              <p:cNvSpPr/>
              <p:nvPr/>
            </p:nvSpPr>
            <p:spPr>
              <a:xfrm>
                <a:off x="1583999" y="5981215"/>
                <a:ext cx="107933" cy="189002"/>
              </a:xfrm>
              <a:custGeom>
                <a:avLst/>
                <a:gdLst>
                  <a:gd name="connsiteX0" fmla="*/ 107933 w 107933"/>
                  <a:gd name="connsiteY0" fmla="*/ 133120 h 189002"/>
                  <a:gd name="connsiteX1" fmla="*/ 107933 w 107933"/>
                  <a:gd name="connsiteY1" fmla="*/ 2496 h 189002"/>
                  <a:gd name="connsiteX2" fmla="*/ 94076 w 107933"/>
                  <a:gd name="connsiteY2" fmla="*/ 2496 h 189002"/>
                  <a:gd name="connsiteX3" fmla="*/ 93310 w 107933"/>
                  <a:gd name="connsiteY3" fmla="*/ 21701 h 189002"/>
                  <a:gd name="connsiteX4" fmla="*/ 51738 w 107933"/>
                  <a:gd name="connsiteY4" fmla="*/ 0 h 189002"/>
                  <a:gd name="connsiteX5" fmla="*/ 13927 w 107933"/>
                  <a:gd name="connsiteY5" fmla="*/ 18304 h 189002"/>
                  <a:gd name="connsiteX6" fmla="*/ 0 w 107933"/>
                  <a:gd name="connsiteY6" fmla="*/ 67877 h 189002"/>
                  <a:gd name="connsiteX7" fmla="*/ 0 w 107933"/>
                  <a:gd name="connsiteY7" fmla="*/ 69819 h 189002"/>
                  <a:gd name="connsiteX8" fmla="*/ 14136 w 107933"/>
                  <a:gd name="connsiteY8" fmla="*/ 119739 h 189002"/>
                  <a:gd name="connsiteX9" fmla="*/ 51530 w 107933"/>
                  <a:gd name="connsiteY9" fmla="*/ 138251 h 189002"/>
                  <a:gd name="connsiteX10" fmla="*/ 93032 w 107933"/>
                  <a:gd name="connsiteY10" fmla="*/ 118560 h 189002"/>
                  <a:gd name="connsiteX11" fmla="*/ 93032 w 107933"/>
                  <a:gd name="connsiteY11" fmla="*/ 135339 h 189002"/>
                  <a:gd name="connsiteX12" fmla="*/ 82238 w 107933"/>
                  <a:gd name="connsiteY12" fmla="*/ 165637 h 189002"/>
                  <a:gd name="connsiteX13" fmla="*/ 53270 w 107933"/>
                  <a:gd name="connsiteY13" fmla="*/ 176523 h 189002"/>
                  <a:gd name="connsiteX14" fmla="*/ 15877 w 107933"/>
                  <a:gd name="connsiteY14" fmla="*/ 157317 h 189002"/>
                  <a:gd name="connsiteX15" fmla="*/ 7590 w 107933"/>
                  <a:gd name="connsiteY15" fmla="*/ 166192 h 189002"/>
                  <a:gd name="connsiteX16" fmla="*/ 27575 w 107933"/>
                  <a:gd name="connsiteY16" fmla="*/ 182763 h 189002"/>
                  <a:gd name="connsiteX17" fmla="*/ 54245 w 107933"/>
                  <a:gd name="connsiteY17" fmla="*/ 189003 h 189002"/>
                  <a:gd name="connsiteX18" fmla="*/ 93449 w 107933"/>
                  <a:gd name="connsiteY18" fmla="*/ 173957 h 189002"/>
                  <a:gd name="connsiteX19" fmla="*/ 107933 w 107933"/>
                  <a:gd name="connsiteY19" fmla="*/ 133120 h 189002"/>
                  <a:gd name="connsiteX20" fmla="*/ 92962 w 107933"/>
                  <a:gd name="connsiteY20" fmla="*/ 101088 h 189002"/>
                  <a:gd name="connsiteX21" fmla="*/ 54245 w 107933"/>
                  <a:gd name="connsiteY21" fmla="*/ 125493 h 189002"/>
                  <a:gd name="connsiteX22" fmla="*/ 25277 w 107933"/>
                  <a:gd name="connsiteY22" fmla="*/ 110795 h 189002"/>
                  <a:gd name="connsiteX23" fmla="*/ 14971 w 107933"/>
                  <a:gd name="connsiteY23" fmla="*/ 70581 h 189002"/>
                  <a:gd name="connsiteX24" fmla="*/ 25347 w 107933"/>
                  <a:gd name="connsiteY24" fmla="*/ 27525 h 189002"/>
                  <a:gd name="connsiteX25" fmla="*/ 54454 w 107933"/>
                  <a:gd name="connsiteY25" fmla="*/ 12965 h 189002"/>
                  <a:gd name="connsiteX26" fmla="*/ 77991 w 107933"/>
                  <a:gd name="connsiteY26" fmla="*/ 19691 h 189002"/>
                  <a:gd name="connsiteX27" fmla="*/ 92962 w 107933"/>
                  <a:gd name="connsiteY27" fmla="*/ 39243 h 189002"/>
                  <a:gd name="connsiteX28" fmla="*/ 92962 w 107933"/>
                  <a:gd name="connsiteY28" fmla="*/ 101088 h 18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7933" h="189002">
                    <a:moveTo>
                      <a:pt x="107933" y="133120"/>
                    </a:moveTo>
                    <a:lnTo>
                      <a:pt x="107933" y="2496"/>
                    </a:lnTo>
                    <a:lnTo>
                      <a:pt x="94076" y="2496"/>
                    </a:lnTo>
                    <a:lnTo>
                      <a:pt x="93310" y="21701"/>
                    </a:lnTo>
                    <a:cubicBezTo>
                      <a:pt x="83840" y="7211"/>
                      <a:pt x="69983" y="0"/>
                      <a:pt x="51738" y="0"/>
                    </a:cubicBezTo>
                    <a:cubicBezTo>
                      <a:pt x="35792" y="0"/>
                      <a:pt x="23188" y="6101"/>
                      <a:pt x="13927" y="18304"/>
                    </a:cubicBezTo>
                    <a:cubicBezTo>
                      <a:pt x="4665" y="30507"/>
                      <a:pt x="0" y="47077"/>
                      <a:pt x="0" y="67877"/>
                    </a:cubicBezTo>
                    <a:lnTo>
                      <a:pt x="0" y="69819"/>
                    </a:lnTo>
                    <a:cubicBezTo>
                      <a:pt x="0" y="90757"/>
                      <a:pt x="4735" y="107397"/>
                      <a:pt x="14136" y="119739"/>
                    </a:cubicBezTo>
                    <a:cubicBezTo>
                      <a:pt x="23536" y="132080"/>
                      <a:pt x="36001" y="138251"/>
                      <a:pt x="51530" y="138251"/>
                    </a:cubicBezTo>
                    <a:cubicBezTo>
                      <a:pt x="69704" y="138251"/>
                      <a:pt x="83492" y="131664"/>
                      <a:pt x="93032" y="118560"/>
                    </a:cubicBezTo>
                    <a:lnTo>
                      <a:pt x="93032" y="135339"/>
                    </a:lnTo>
                    <a:cubicBezTo>
                      <a:pt x="92753" y="148235"/>
                      <a:pt x="89202" y="158357"/>
                      <a:pt x="82238" y="165637"/>
                    </a:cubicBezTo>
                    <a:cubicBezTo>
                      <a:pt x="75275" y="172917"/>
                      <a:pt x="65665" y="176523"/>
                      <a:pt x="53270" y="176523"/>
                    </a:cubicBezTo>
                    <a:cubicBezTo>
                      <a:pt x="38786" y="176523"/>
                      <a:pt x="26392" y="170075"/>
                      <a:pt x="15877" y="157317"/>
                    </a:cubicBezTo>
                    <a:lnTo>
                      <a:pt x="7590" y="166192"/>
                    </a:lnTo>
                    <a:cubicBezTo>
                      <a:pt x="12465" y="173125"/>
                      <a:pt x="19149" y="178603"/>
                      <a:pt x="27575" y="182763"/>
                    </a:cubicBezTo>
                    <a:cubicBezTo>
                      <a:pt x="36001" y="186923"/>
                      <a:pt x="44914" y="189003"/>
                      <a:pt x="54245" y="189003"/>
                    </a:cubicBezTo>
                    <a:cubicBezTo>
                      <a:pt x="70749" y="189003"/>
                      <a:pt x="83840" y="184011"/>
                      <a:pt x="93449" y="173957"/>
                    </a:cubicBezTo>
                    <a:cubicBezTo>
                      <a:pt x="103129" y="163904"/>
                      <a:pt x="107933" y="150315"/>
                      <a:pt x="107933" y="133120"/>
                    </a:cubicBezTo>
                    <a:moveTo>
                      <a:pt x="92962" y="101088"/>
                    </a:moveTo>
                    <a:cubicBezTo>
                      <a:pt x="85372" y="117381"/>
                      <a:pt x="72420" y="125493"/>
                      <a:pt x="54245" y="125493"/>
                    </a:cubicBezTo>
                    <a:cubicBezTo>
                      <a:pt x="41781" y="125493"/>
                      <a:pt x="32101" y="120571"/>
                      <a:pt x="25277" y="110795"/>
                    </a:cubicBezTo>
                    <a:cubicBezTo>
                      <a:pt x="18453" y="100949"/>
                      <a:pt x="14971" y="87568"/>
                      <a:pt x="14971" y="70581"/>
                    </a:cubicBezTo>
                    <a:cubicBezTo>
                      <a:pt x="14971" y="51584"/>
                      <a:pt x="18453" y="37232"/>
                      <a:pt x="25347" y="27525"/>
                    </a:cubicBezTo>
                    <a:cubicBezTo>
                      <a:pt x="32310" y="17819"/>
                      <a:pt x="41990" y="12965"/>
                      <a:pt x="54454" y="12965"/>
                    </a:cubicBezTo>
                    <a:cubicBezTo>
                      <a:pt x="63646" y="12965"/>
                      <a:pt x="71445" y="15184"/>
                      <a:pt x="77991" y="19691"/>
                    </a:cubicBezTo>
                    <a:cubicBezTo>
                      <a:pt x="84467" y="24128"/>
                      <a:pt x="89480" y="30715"/>
                      <a:pt x="92962" y="39243"/>
                    </a:cubicBezTo>
                    <a:lnTo>
                      <a:pt x="92962" y="101088"/>
                    </a:lnTo>
                    <a:close/>
                  </a:path>
                </a:pathLst>
              </a:custGeom>
              <a:solidFill>
                <a:srgbClr val="353551"/>
              </a:solidFill>
              <a:ln w="694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4D61C71-60B0-BC40-9F06-E1ECA07B1238}"/>
                  </a:ext>
                </a:extLst>
              </p:cNvPr>
              <p:cNvSpPr/>
              <p:nvPr/>
            </p:nvSpPr>
            <p:spPr>
              <a:xfrm>
                <a:off x="1722641" y="5981215"/>
                <a:ext cx="107376" cy="138250"/>
              </a:xfrm>
              <a:custGeom>
                <a:avLst/>
                <a:gdLst>
                  <a:gd name="connsiteX0" fmla="*/ 91500 w 107376"/>
                  <a:gd name="connsiteY0" fmla="*/ 135824 h 138250"/>
                  <a:gd name="connsiteX1" fmla="*/ 107376 w 107376"/>
                  <a:gd name="connsiteY1" fmla="*/ 135824 h 138250"/>
                  <a:gd name="connsiteX2" fmla="*/ 107376 w 107376"/>
                  <a:gd name="connsiteY2" fmla="*/ 134368 h 138250"/>
                  <a:gd name="connsiteX3" fmla="*/ 103268 w 107376"/>
                  <a:gd name="connsiteY3" fmla="*/ 105387 h 138250"/>
                  <a:gd name="connsiteX4" fmla="*/ 103268 w 107376"/>
                  <a:gd name="connsiteY4" fmla="*/ 42293 h 138250"/>
                  <a:gd name="connsiteX5" fmla="*/ 89968 w 107376"/>
                  <a:gd name="connsiteY5" fmla="*/ 11163 h 138250"/>
                  <a:gd name="connsiteX6" fmla="*/ 54593 w 107376"/>
                  <a:gd name="connsiteY6" fmla="*/ 0 h 138250"/>
                  <a:gd name="connsiteX7" fmla="*/ 18105 w 107376"/>
                  <a:gd name="connsiteY7" fmla="*/ 11648 h 138250"/>
                  <a:gd name="connsiteX8" fmla="*/ 3273 w 107376"/>
                  <a:gd name="connsiteY8" fmla="*/ 39173 h 138250"/>
                  <a:gd name="connsiteX9" fmla="*/ 18105 w 107376"/>
                  <a:gd name="connsiteY9" fmla="*/ 39312 h 138250"/>
                  <a:gd name="connsiteX10" fmla="*/ 28272 w 107376"/>
                  <a:gd name="connsiteY10" fmla="*/ 20315 h 138250"/>
                  <a:gd name="connsiteX11" fmla="*/ 53897 w 107376"/>
                  <a:gd name="connsiteY11" fmla="*/ 12411 h 138250"/>
                  <a:gd name="connsiteX12" fmla="*/ 79731 w 107376"/>
                  <a:gd name="connsiteY12" fmla="*/ 20592 h 138250"/>
                  <a:gd name="connsiteX13" fmla="*/ 88575 w 107376"/>
                  <a:gd name="connsiteY13" fmla="*/ 43056 h 138250"/>
                  <a:gd name="connsiteX14" fmla="*/ 88575 w 107376"/>
                  <a:gd name="connsiteY14" fmla="*/ 58240 h 138250"/>
                  <a:gd name="connsiteX15" fmla="*/ 61696 w 107376"/>
                  <a:gd name="connsiteY15" fmla="*/ 58240 h 138250"/>
                  <a:gd name="connsiteX16" fmla="*/ 16294 w 107376"/>
                  <a:gd name="connsiteY16" fmla="*/ 69611 h 138250"/>
                  <a:gd name="connsiteX17" fmla="*/ 0 w 107376"/>
                  <a:gd name="connsiteY17" fmla="*/ 100395 h 138250"/>
                  <a:gd name="connsiteX18" fmla="*/ 11908 w 107376"/>
                  <a:gd name="connsiteY18" fmla="*/ 127504 h 138250"/>
                  <a:gd name="connsiteX19" fmla="*/ 43173 w 107376"/>
                  <a:gd name="connsiteY19" fmla="*/ 138251 h 138250"/>
                  <a:gd name="connsiteX20" fmla="*/ 68729 w 107376"/>
                  <a:gd name="connsiteY20" fmla="*/ 132773 h 138250"/>
                  <a:gd name="connsiteX21" fmla="*/ 88575 w 107376"/>
                  <a:gd name="connsiteY21" fmla="*/ 117173 h 138250"/>
                  <a:gd name="connsiteX22" fmla="*/ 91500 w 107376"/>
                  <a:gd name="connsiteY22" fmla="*/ 135824 h 138250"/>
                  <a:gd name="connsiteX23" fmla="*/ 88505 w 107376"/>
                  <a:gd name="connsiteY23" fmla="*/ 99008 h 138250"/>
                  <a:gd name="connsiteX24" fmla="*/ 71515 w 107376"/>
                  <a:gd name="connsiteY24" fmla="*/ 118144 h 138250"/>
                  <a:gd name="connsiteX25" fmla="*/ 44984 w 107376"/>
                  <a:gd name="connsiteY25" fmla="*/ 125285 h 138250"/>
                  <a:gd name="connsiteX26" fmla="*/ 23258 w 107376"/>
                  <a:gd name="connsiteY26" fmla="*/ 117867 h 138250"/>
                  <a:gd name="connsiteX27" fmla="*/ 14902 w 107376"/>
                  <a:gd name="connsiteY27" fmla="*/ 99285 h 138250"/>
                  <a:gd name="connsiteX28" fmla="*/ 27436 w 107376"/>
                  <a:gd name="connsiteY28" fmla="*/ 77792 h 138250"/>
                  <a:gd name="connsiteX29" fmla="*/ 62114 w 107376"/>
                  <a:gd name="connsiteY29" fmla="*/ 69749 h 138250"/>
                  <a:gd name="connsiteX30" fmla="*/ 88575 w 107376"/>
                  <a:gd name="connsiteY30" fmla="*/ 69749 h 138250"/>
                  <a:gd name="connsiteX31" fmla="*/ 88575 w 107376"/>
                  <a:gd name="connsiteY31" fmla="*/ 99008 h 1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376" h="138250">
                    <a:moveTo>
                      <a:pt x="91500" y="135824"/>
                    </a:moveTo>
                    <a:lnTo>
                      <a:pt x="107376" y="135824"/>
                    </a:lnTo>
                    <a:lnTo>
                      <a:pt x="107376" y="134368"/>
                    </a:lnTo>
                    <a:cubicBezTo>
                      <a:pt x="104661" y="127920"/>
                      <a:pt x="103268" y="118283"/>
                      <a:pt x="103268" y="105387"/>
                    </a:cubicBezTo>
                    <a:lnTo>
                      <a:pt x="103268" y="42293"/>
                    </a:lnTo>
                    <a:cubicBezTo>
                      <a:pt x="102989" y="28981"/>
                      <a:pt x="98602" y="18581"/>
                      <a:pt x="89968" y="11163"/>
                    </a:cubicBezTo>
                    <a:cubicBezTo>
                      <a:pt x="81333" y="3744"/>
                      <a:pt x="69565" y="0"/>
                      <a:pt x="54593" y="0"/>
                    </a:cubicBezTo>
                    <a:cubicBezTo>
                      <a:pt x="40179" y="0"/>
                      <a:pt x="27993" y="3883"/>
                      <a:pt x="18105" y="11648"/>
                    </a:cubicBezTo>
                    <a:cubicBezTo>
                      <a:pt x="8217" y="19413"/>
                      <a:pt x="3273" y="28565"/>
                      <a:pt x="3273" y="39173"/>
                    </a:cubicBezTo>
                    <a:lnTo>
                      <a:pt x="18105" y="39312"/>
                    </a:lnTo>
                    <a:cubicBezTo>
                      <a:pt x="18105" y="31893"/>
                      <a:pt x="21517" y="25584"/>
                      <a:pt x="28272" y="20315"/>
                    </a:cubicBezTo>
                    <a:cubicBezTo>
                      <a:pt x="35026" y="15045"/>
                      <a:pt x="43591" y="12411"/>
                      <a:pt x="53897" y="12411"/>
                    </a:cubicBezTo>
                    <a:cubicBezTo>
                      <a:pt x="65247" y="12411"/>
                      <a:pt x="73813" y="15115"/>
                      <a:pt x="79731" y="20592"/>
                    </a:cubicBezTo>
                    <a:cubicBezTo>
                      <a:pt x="85650" y="26069"/>
                      <a:pt x="88575" y="33557"/>
                      <a:pt x="88575" y="43056"/>
                    </a:cubicBezTo>
                    <a:lnTo>
                      <a:pt x="88575" y="58240"/>
                    </a:lnTo>
                    <a:lnTo>
                      <a:pt x="61696" y="58240"/>
                    </a:lnTo>
                    <a:cubicBezTo>
                      <a:pt x="42268" y="58240"/>
                      <a:pt x="27157" y="62053"/>
                      <a:pt x="16294" y="69611"/>
                    </a:cubicBezTo>
                    <a:cubicBezTo>
                      <a:pt x="5431" y="77168"/>
                      <a:pt x="0" y="87429"/>
                      <a:pt x="0" y="100395"/>
                    </a:cubicBezTo>
                    <a:cubicBezTo>
                      <a:pt x="0" y="111349"/>
                      <a:pt x="3969" y="120363"/>
                      <a:pt x="11908" y="127504"/>
                    </a:cubicBezTo>
                    <a:cubicBezTo>
                      <a:pt x="19915" y="134645"/>
                      <a:pt x="30291" y="138251"/>
                      <a:pt x="43173" y="138251"/>
                    </a:cubicBezTo>
                    <a:cubicBezTo>
                      <a:pt x="52156" y="138251"/>
                      <a:pt x="60652" y="136379"/>
                      <a:pt x="68729" y="132773"/>
                    </a:cubicBezTo>
                    <a:cubicBezTo>
                      <a:pt x="76737" y="129099"/>
                      <a:pt x="83422" y="123899"/>
                      <a:pt x="88575" y="117173"/>
                    </a:cubicBezTo>
                    <a:cubicBezTo>
                      <a:pt x="89062" y="125493"/>
                      <a:pt x="89968" y="131664"/>
                      <a:pt x="91500" y="135824"/>
                    </a:cubicBezTo>
                    <a:moveTo>
                      <a:pt x="88505" y="99008"/>
                    </a:moveTo>
                    <a:cubicBezTo>
                      <a:pt x="84954" y="106981"/>
                      <a:pt x="79244" y="113360"/>
                      <a:pt x="71515" y="118144"/>
                    </a:cubicBezTo>
                    <a:cubicBezTo>
                      <a:pt x="63715" y="122928"/>
                      <a:pt x="54872" y="125285"/>
                      <a:pt x="44984" y="125285"/>
                    </a:cubicBezTo>
                    <a:cubicBezTo>
                      <a:pt x="36071" y="125285"/>
                      <a:pt x="28829" y="122789"/>
                      <a:pt x="23258" y="117867"/>
                    </a:cubicBezTo>
                    <a:cubicBezTo>
                      <a:pt x="17687" y="112944"/>
                      <a:pt x="14902" y="106773"/>
                      <a:pt x="14902" y="99285"/>
                    </a:cubicBezTo>
                    <a:cubicBezTo>
                      <a:pt x="14902" y="90133"/>
                      <a:pt x="19080" y="82992"/>
                      <a:pt x="27436" y="77792"/>
                    </a:cubicBezTo>
                    <a:cubicBezTo>
                      <a:pt x="35792" y="72592"/>
                      <a:pt x="47351" y="69888"/>
                      <a:pt x="62114" y="69749"/>
                    </a:cubicBezTo>
                    <a:lnTo>
                      <a:pt x="88575" y="69749"/>
                    </a:lnTo>
                    <a:lnTo>
                      <a:pt x="88575" y="99008"/>
                    </a:lnTo>
                    <a:close/>
                  </a:path>
                </a:pathLst>
              </a:custGeom>
              <a:solidFill>
                <a:srgbClr val="353551"/>
              </a:solidFill>
              <a:ln w="694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2205E65-8DB6-4D4F-9B9F-3913508686D4}"/>
                  </a:ext>
                </a:extLst>
              </p:cNvPr>
              <p:cNvSpPr/>
              <p:nvPr/>
            </p:nvSpPr>
            <p:spPr>
              <a:xfrm>
                <a:off x="1864487" y="5935178"/>
                <a:ext cx="20472" cy="19829"/>
              </a:xfrm>
              <a:custGeom>
                <a:avLst/>
                <a:gdLst>
                  <a:gd name="connsiteX0" fmla="*/ 20473 w 20472"/>
                  <a:gd name="connsiteY0" fmla="*/ 9984 h 19829"/>
                  <a:gd name="connsiteX1" fmla="*/ 17687 w 20472"/>
                  <a:gd name="connsiteY1" fmla="*/ 2912 h 19829"/>
                  <a:gd name="connsiteX2" fmla="*/ 10167 w 20472"/>
                  <a:gd name="connsiteY2" fmla="*/ 0 h 19829"/>
                  <a:gd name="connsiteX3" fmla="*/ 2716 w 20472"/>
                  <a:gd name="connsiteY3" fmla="*/ 2912 h 19829"/>
                  <a:gd name="connsiteX4" fmla="*/ 0 w 20472"/>
                  <a:gd name="connsiteY4" fmla="*/ 9984 h 19829"/>
                  <a:gd name="connsiteX5" fmla="*/ 2716 w 20472"/>
                  <a:gd name="connsiteY5" fmla="*/ 16987 h 19829"/>
                  <a:gd name="connsiteX6" fmla="*/ 10167 w 20472"/>
                  <a:gd name="connsiteY6" fmla="*/ 19829 h 19829"/>
                  <a:gd name="connsiteX7" fmla="*/ 17687 w 20472"/>
                  <a:gd name="connsiteY7" fmla="*/ 16987 h 19829"/>
                  <a:gd name="connsiteX8" fmla="*/ 20473 w 20472"/>
                  <a:gd name="connsiteY8" fmla="*/ 9984 h 1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2" h="19829">
                    <a:moveTo>
                      <a:pt x="20473" y="9984"/>
                    </a:moveTo>
                    <a:cubicBezTo>
                      <a:pt x="20473" y="7211"/>
                      <a:pt x="19567" y="4853"/>
                      <a:pt x="17687" y="2912"/>
                    </a:cubicBezTo>
                    <a:cubicBezTo>
                      <a:pt x="15807" y="1040"/>
                      <a:pt x="13370" y="0"/>
                      <a:pt x="10167" y="0"/>
                    </a:cubicBezTo>
                    <a:cubicBezTo>
                      <a:pt x="7033" y="0"/>
                      <a:pt x="4526" y="971"/>
                      <a:pt x="2716" y="2912"/>
                    </a:cubicBezTo>
                    <a:cubicBezTo>
                      <a:pt x="905" y="4853"/>
                      <a:pt x="0" y="7211"/>
                      <a:pt x="0" y="9984"/>
                    </a:cubicBezTo>
                    <a:cubicBezTo>
                      <a:pt x="0" y="12757"/>
                      <a:pt x="905" y="15115"/>
                      <a:pt x="2716" y="16987"/>
                    </a:cubicBezTo>
                    <a:cubicBezTo>
                      <a:pt x="4526" y="18859"/>
                      <a:pt x="7033" y="19829"/>
                      <a:pt x="10167" y="19829"/>
                    </a:cubicBezTo>
                    <a:cubicBezTo>
                      <a:pt x="13300" y="19829"/>
                      <a:pt x="15807" y="18928"/>
                      <a:pt x="17687" y="16987"/>
                    </a:cubicBezTo>
                    <a:cubicBezTo>
                      <a:pt x="19498" y="15115"/>
                      <a:pt x="20473" y="12757"/>
                      <a:pt x="20473" y="9984"/>
                    </a:cubicBezTo>
                  </a:path>
                </a:pathLst>
              </a:custGeom>
              <a:solidFill>
                <a:srgbClr val="353551"/>
              </a:solidFill>
              <a:ln w="694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E6038CB-1B03-804A-9467-7D1B91832917}"/>
                  </a:ext>
                </a:extLst>
              </p:cNvPr>
              <p:cNvSpPr/>
              <p:nvPr/>
            </p:nvSpPr>
            <p:spPr>
              <a:xfrm>
                <a:off x="1867133" y="5983711"/>
                <a:ext cx="14832" cy="133397"/>
              </a:xfrm>
              <a:custGeom>
                <a:avLst/>
                <a:gdLst>
                  <a:gd name="connsiteX0" fmla="*/ 0 w 14832"/>
                  <a:gd name="connsiteY0" fmla="*/ 0 h 133397"/>
                  <a:gd name="connsiteX1" fmla="*/ 14832 w 14832"/>
                  <a:gd name="connsiteY1" fmla="*/ 0 h 133397"/>
                  <a:gd name="connsiteX2" fmla="*/ 14832 w 14832"/>
                  <a:gd name="connsiteY2" fmla="*/ 133397 h 133397"/>
                  <a:gd name="connsiteX3" fmla="*/ 0 w 14832"/>
                  <a:gd name="connsiteY3" fmla="*/ 133397 h 133397"/>
                </a:gdLst>
                <a:ahLst/>
                <a:cxnLst>
                  <a:cxn ang="0">
                    <a:pos x="connsiteX0" y="connsiteY0"/>
                  </a:cxn>
                  <a:cxn ang="0">
                    <a:pos x="connsiteX1" y="connsiteY1"/>
                  </a:cxn>
                  <a:cxn ang="0">
                    <a:pos x="connsiteX2" y="connsiteY2"/>
                  </a:cxn>
                  <a:cxn ang="0">
                    <a:pos x="connsiteX3" y="connsiteY3"/>
                  </a:cxn>
                </a:cxnLst>
                <a:rect l="l" t="t" r="r" b="b"/>
                <a:pathLst>
                  <a:path w="14832" h="133397">
                    <a:moveTo>
                      <a:pt x="0" y="0"/>
                    </a:moveTo>
                    <a:lnTo>
                      <a:pt x="14832" y="0"/>
                    </a:lnTo>
                    <a:lnTo>
                      <a:pt x="14832" y="133397"/>
                    </a:lnTo>
                    <a:lnTo>
                      <a:pt x="0" y="133397"/>
                    </a:lnTo>
                    <a:close/>
                  </a:path>
                </a:pathLst>
              </a:custGeom>
              <a:solidFill>
                <a:srgbClr val="353551"/>
              </a:solidFill>
              <a:ln w="694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6EE11BF-6228-A64E-A272-7F0792F5A3FF}"/>
                  </a:ext>
                </a:extLst>
              </p:cNvPr>
              <p:cNvSpPr/>
              <p:nvPr/>
            </p:nvSpPr>
            <p:spPr>
              <a:xfrm>
                <a:off x="1922214" y="5981215"/>
                <a:ext cx="100969" cy="135893"/>
              </a:xfrm>
              <a:custGeom>
                <a:avLst/>
                <a:gdLst>
                  <a:gd name="connsiteX0" fmla="*/ 100970 w 100969"/>
                  <a:gd name="connsiteY0" fmla="*/ 135824 h 135893"/>
                  <a:gd name="connsiteX1" fmla="*/ 100970 w 100969"/>
                  <a:gd name="connsiteY1" fmla="*/ 48325 h 135893"/>
                  <a:gd name="connsiteX2" fmla="*/ 90316 w 100969"/>
                  <a:gd name="connsiteY2" fmla="*/ 12064 h 135893"/>
                  <a:gd name="connsiteX3" fmla="*/ 58284 w 100969"/>
                  <a:gd name="connsiteY3" fmla="*/ 0 h 135893"/>
                  <a:gd name="connsiteX4" fmla="*/ 33425 w 100969"/>
                  <a:gd name="connsiteY4" fmla="*/ 6448 h 135893"/>
                  <a:gd name="connsiteX5" fmla="*/ 14623 w 100969"/>
                  <a:gd name="connsiteY5" fmla="*/ 25237 h 135893"/>
                  <a:gd name="connsiteX6" fmla="*/ 14136 w 100969"/>
                  <a:gd name="connsiteY6" fmla="*/ 2427 h 135893"/>
                  <a:gd name="connsiteX7" fmla="*/ 0 w 100969"/>
                  <a:gd name="connsiteY7" fmla="*/ 2427 h 135893"/>
                  <a:gd name="connsiteX8" fmla="*/ 0 w 100969"/>
                  <a:gd name="connsiteY8" fmla="*/ 135824 h 135893"/>
                  <a:gd name="connsiteX9" fmla="*/ 14762 w 100969"/>
                  <a:gd name="connsiteY9" fmla="*/ 135824 h 135893"/>
                  <a:gd name="connsiteX10" fmla="*/ 14762 w 100969"/>
                  <a:gd name="connsiteY10" fmla="*/ 44512 h 135893"/>
                  <a:gd name="connsiteX11" fmla="*/ 30430 w 100969"/>
                  <a:gd name="connsiteY11" fmla="*/ 21424 h 135893"/>
                  <a:gd name="connsiteX12" fmla="*/ 54733 w 100969"/>
                  <a:gd name="connsiteY12" fmla="*/ 12896 h 135893"/>
                  <a:gd name="connsiteX13" fmla="*/ 78687 w 100969"/>
                  <a:gd name="connsiteY13" fmla="*/ 21632 h 135893"/>
                  <a:gd name="connsiteX14" fmla="*/ 86277 w 100969"/>
                  <a:gd name="connsiteY14" fmla="*/ 48256 h 135893"/>
                  <a:gd name="connsiteX15" fmla="*/ 86277 w 100969"/>
                  <a:gd name="connsiteY15" fmla="*/ 135893 h 135893"/>
                  <a:gd name="connsiteX16" fmla="*/ 100970 w 100969"/>
                  <a:gd name="connsiteY16" fmla="*/ 135893 h 13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969" h="135893">
                    <a:moveTo>
                      <a:pt x="100970" y="135824"/>
                    </a:moveTo>
                    <a:lnTo>
                      <a:pt x="100970" y="48325"/>
                    </a:lnTo>
                    <a:cubicBezTo>
                      <a:pt x="100900" y="32240"/>
                      <a:pt x="97349" y="20107"/>
                      <a:pt x="90316" y="12064"/>
                    </a:cubicBezTo>
                    <a:cubicBezTo>
                      <a:pt x="83283" y="4021"/>
                      <a:pt x="72629" y="0"/>
                      <a:pt x="58284" y="0"/>
                    </a:cubicBezTo>
                    <a:cubicBezTo>
                      <a:pt x="49231" y="0"/>
                      <a:pt x="40875" y="2149"/>
                      <a:pt x="33425" y="6448"/>
                    </a:cubicBezTo>
                    <a:cubicBezTo>
                      <a:pt x="25904" y="10747"/>
                      <a:pt x="19637" y="17056"/>
                      <a:pt x="14623" y="25237"/>
                    </a:cubicBezTo>
                    <a:lnTo>
                      <a:pt x="14136" y="2427"/>
                    </a:lnTo>
                    <a:lnTo>
                      <a:pt x="0" y="2427"/>
                    </a:lnTo>
                    <a:lnTo>
                      <a:pt x="0" y="135824"/>
                    </a:lnTo>
                    <a:lnTo>
                      <a:pt x="14762" y="135824"/>
                    </a:lnTo>
                    <a:lnTo>
                      <a:pt x="14762" y="44512"/>
                    </a:lnTo>
                    <a:cubicBezTo>
                      <a:pt x="18175" y="34805"/>
                      <a:pt x="23327" y="27109"/>
                      <a:pt x="30430" y="21424"/>
                    </a:cubicBezTo>
                    <a:cubicBezTo>
                      <a:pt x="37463" y="15739"/>
                      <a:pt x="45611" y="12896"/>
                      <a:pt x="54733" y="12896"/>
                    </a:cubicBezTo>
                    <a:cubicBezTo>
                      <a:pt x="65735" y="12896"/>
                      <a:pt x="73673" y="15808"/>
                      <a:pt x="78687" y="21632"/>
                    </a:cubicBezTo>
                    <a:cubicBezTo>
                      <a:pt x="83700" y="27456"/>
                      <a:pt x="86207" y="36331"/>
                      <a:pt x="86277" y="48256"/>
                    </a:cubicBezTo>
                    <a:lnTo>
                      <a:pt x="86277" y="135893"/>
                    </a:lnTo>
                    <a:lnTo>
                      <a:pt x="100970" y="135893"/>
                    </a:lnTo>
                    <a:close/>
                  </a:path>
                </a:pathLst>
              </a:custGeom>
              <a:solidFill>
                <a:srgbClr val="353551"/>
              </a:solidFill>
              <a:ln w="694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5B714BF-3438-DA4A-8A0B-B3888BE0B0FC}"/>
                  </a:ext>
                </a:extLst>
              </p:cNvPr>
              <p:cNvSpPr/>
              <p:nvPr/>
            </p:nvSpPr>
            <p:spPr>
              <a:xfrm>
                <a:off x="2051873" y="5981284"/>
                <a:ext cx="101875" cy="138182"/>
              </a:xfrm>
              <a:custGeom>
                <a:avLst/>
                <a:gdLst>
                  <a:gd name="connsiteX0" fmla="*/ 88227 w 101875"/>
                  <a:gd name="connsiteY0" fmla="*/ 128128 h 138182"/>
                  <a:gd name="connsiteX1" fmla="*/ 101875 w 101875"/>
                  <a:gd name="connsiteY1" fmla="*/ 101157 h 138182"/>
                  <a:gd name="connsiteX2" fmla="*/ 97140 w 101875"/>
                  <a:gd name="connsiteY2" fmla="*/ 83547 h 138182"/>
                  <a:gd name="connsiteX3" fmla="*/ 82726 w 101875"/>
                  <a:gd name="connsiteY3" fmla="*/ 71067 h 138182"/>
                  <a:gd name="connsiteX4" fmla="*/ 53549 w 101875"/>
                  <a:gd name="connsiteY4" fmla="*/ 61360 h 138182"/>
                  <a:gd name="connsiteX5" fmla="*/ 26670 w 101875"/>
                  <a:gd name="connsiteY5" fmla="*/ 51307 h 138182"/>
                  <a:gd name="connsiteX6" fmla="*/ 19289 w 101875"/>
                  <a:gd name="connsiteY6" fmla="*/ 35845 h 138182"/>
                  <a:gd name="connsiteX7" fmla="*/ 28132 w 101875"/>
                  <a:gd name="connsiteY7" fmla="*/ 18997 h 138182"/>
                  <a:gd name="connsiteX8" fmla="*/ 51599 w 101875"/>
                  <a:gd name="connsiteY8" fmla="*/ 12549 h 138182"/>
                  <a:gd name="connsiteX9" fmla="*/ 76459 w 101875"/>
                  <a:gd name="connsiteY9" fmla="*/ 20315 h 138182"/>
                  <a:gd name="connsiteX10" fmla="*/ 86277 w 101875"/>
                  <a:gd name="connsiteY10" fmla="*/ 39797 h 138182"/>
                  <a:gd name="connsiteX11" fmla="*/ 101109 w 101875"/>
                  <a:gd name="connsiteY11" fmla="*/ 39797 h 138182"/>
                  <a:gd name="connsiteX12" fmla="*/ 87531 w 101875"/>
                  <a:gd name="connsiteY12" fmla="*/ 11024 h 138182"/>
                  <a:gd name="connsiteX13" fmla="*/ 51599 w 101875"/>
                  <a:gd name="connsiteY13" fmla="*/ 0 h 138182"/>
                  <a:gd name="connsiteX14" fmla="*/ 17687 w 101875"/>
                  <a:gd name="connsiteY14" fmla="*/ 10261 h 138182"/>
                  <a:gd name="connsiteX15" fmla="*/ 4457 w 101875"/>
                  <a:gd name="connsiteY15" fmla="*/ 36331 h 138182"/>
                  <a:gd name="connsiteX16" fmla="*/ 9192 w 101875"/>
                  <a:gd name="connsiteY16" fmla="*/ 53317 h 138182"/>
                  <a:gd name="connsiteX17" fmla="*/ 23815 w 101875"/>
                  <a:gd name="connsiteY17" fmla="*/ 65243 h 138182"/>
                  <a:gd name="connsiteX18" fmla="*/ 51460 w 101875"/>
                  <a:gd name="connsiteY18" fmla="*/ 73840 h 138182"/>
                  <a:gd name="connsiteX19" fmla="*/ 78130 w 101875"/>
                  <a:gd name="connsiteY19" fmla="*/ 84240 h 138182"/>
                  <a:gd name="connsiteX20" fmla="*/ 86973 w 101875"/>
                  <a:gd name="connsiteY20" fmla="*/ 101851 h 138182"/>
                  <a:gd name="connsiteX21" fmla="*/ 77433 w 101875"/>
                  <a:gd name="connsiteY21" fmla="*/ 118976 h 138182"/>
                  <a:gd name="connsiteX22" fmla="*/ 52435 w 101875"/>
                  <a:gd name="connsiteY22" fmla="*/ 125771 h 138182"/>
                  <a:gd name="connsiteX23" fmla="*/ 25765 w 101875"/>
                  <a:gd name="connsiteY23" fmla="*/ 118560 h 138182"/>
                  <a:gd name="connsiteX24" fmla="*/ 14832 w 101875"/>
                  <a:gd name="connsiteY24" fmla="*/ 98384 h 138182"/>
                  <a:gd name="connsiteX25" fmla="*/ 0 w 101875"/>
                  <a:gd name="connsiteY25" fmla="*/ 98384 h 138182"/>
                  <a:gd name="connsiteX26" fmla="*/ 14554 w 101875"/>
                  <a:gd name="connsiteY26" fmla="*/ 126880 h 138182"/>
                  <a:gd name="connsiteX27" fmla="*/ 52504 w 101875"/>
                  <a:gd name="connsiteY27" fmla="*/ 138181 h 138182"/>
                  <a:gd name="connsiteX28" fmla="*/ 88227 w 101875"/>
                  <a:gd name="connsiteY28" fmla="*/ 128128 h 13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1875" h="138182">
                    <a:moveTo>
                      <a:pt x="88227" y="128128"/>
                    </a:moveTo>
                    <a:cubicBezTo>
                      <a:pt x="97349" y="121403"/>
                      <a:pt x="101875" y="112389"/>
                      <a:pt x="101875" y="101157"/>
                    </a:cubicBezTo>
                    <a:cubicBezTo>
                      <a:pt x="101875" y="94224"/>
                      <a:pt x="100343" y="88400"/>
                      <a:pt x="97140" y="83547"/>
                    </a:cubicBezTo>
                    <a:cubicBezTo>
                      <a:pt x="94006" y="78693"/>
                      <a:pt x="89202" y="74533"/>
                      <a:pt x="82726" y="71067"/>
                    </a:cubicBezTo>
                    <a:cubicBezTo>
                      <a:pt x="76250" y="67600"/>
                      <a:pt x="66501" y="64341"/>
                      <a:pt x="53549" y="61360"/>
                    </a:cubicBezTo>
                    <a:cubicBezTo>
                      <a:pt x="40527" y="58309"/>
                      <a:pt x="31614" y="54981"/>
                      <a:pt x="26670" y="51307"/>
                    </a:cubicBezTo>
                    <a:cubicBezTo>
                      <a:pt x="21726" y="47632"/>
                      <a:pt x="19289" y="42501"/>
                      <a:pt x="19289" y="35845"/>
                    </a:cubicBezTo>
                    <a:cubicBezTo>
                      <a:pt x="19289" y="28912"/>
                      <a:pt x="22213" y="23296"/>
                      <a:pt x="28132" y="18997"/>
                    </a:cubicBezTo>
                    <a:cubicBezTo>
                      <a:pt x="34051" y="14699"/>
                      <a:pt x="41850" y="12549"/>
                      <a:pt x="51599" y="12549"/>
                    </a:cubicBezTo>
                    <a:cubicBezTo>
                      <a:pt x="61557" y="12549"/>
                      <a:pt x="69843" y="15115"/>
                      <a:pt x="76459" y="20315"/>
                    </a:cubicBezTo>
                    <a:cubicBezTo>
                      <a:pt x="83004" y="25515"/>
                      <a:pt x="86277" y="31963"/>
                      <a:pt x="86277" y="39797"/>
                    </a:cubicBezTo>
                    <a:lnTo>
                      <a:pt x="101109" y="39797"/>
                    </a:lnTo>
                    <a:cubicBezTo>
                      <a:pt x="101109" y="27941"/>
                      <a:pt x="96583" y="18373"/>
                      <a:pt x="87531" y="11024"/>
                    </a:cubicBezTo>
                    <a:cubicBezTo>
                      <a:pt x="78478" y="3675"/>
                      <a:pt x="66501" y="0"/>
                      <a:pt x="51599" y="0"/>
                    </a:cubicBezTo>
                    <a:cubicBezTo>
                      <a:pt x="37812" y="0"/>
                      <a:pt x="26531" y="3397"/>
                      <a:pt x="17687" y="10261"/>
                    </a:cubicBezTo>
                    <a:cubicBezTo>
                      <a:pt x="8844" y="17125"/>
                      <a:pt x="4457" y="25792"/>
                      <a:pt x="4457" y="36331"/>
                    </a:cubicBezTo>
                    <a:cubicBezTo>
                      <a:pt x="4457" y="42987"/>
                      <a:pt x="6058" y="48672"/>
                      <a:pt x="9192" y="53317"/>
                    </a:cubicBezTo>
                    <a:cubicBezTo>
                      <a:pt x="12395" y="58032"/>
                      <a:pt x="17200" y="61984"/>
                      <a:pt x="23815" y="65243"/>
                    </a:cubicBezTo>
                    <a:cubicBezTo>
                      <a:pt x="30361" y="68501"/>
                      <a:pt x="39622" y="71344"/>
                      <a:pt x="51460" y="73840"/>
                    </a:cubicBezTo>
                    <a:cubicBezTo>
                      <a:pt x="63367" y="76336"/>
                      <a:pt x="72211" y="79803"/>
                      <a:pt x="78130" y="84240"/>
                    </a:cubicBezTo>
                    <a:cubicBezTo>
                      <a:pt x="84049" y="88677"/>
                      <a:pt x="86973" y="94571"/>
                      <a:pt x="86973" y="101851"/>
                    </a:cubicBezTo>
                    <a:cubicBezTo>
                      <a:pt x="86973" y="108784"/>
                      <a:pt x="83770" y="114469"/>
                      <a:pt x="77433" y="118976"/>
                    </a:cubicBezTo>
                    <a:cubicBezTo>
                      <a:pt x="71097" y="123483"/>
                      <a:pt x="62741" y="125771"/>
                      <a:pt x="52435" y="125771"/>
                    </a:cubicBezTo>
                    <a:cubicBezTo>
                      <a:pt x="41363" y="125771"/>
                      <a:pt x="32450" y="123344"/>
                      <a:pt x="25765" y="118560"/>
                    </a:cubicBezTo>
                    <a:cubicBezTo>
                      <a:pt x="19010" y="113776"/>
                      <a:pt x="15389" y="107051"/>
                      <a:pt x="14832" y="98384"/>
                    </a:cubicBezTo>
                    <a:lnTo>
                      <a:pt x="0" y="98384"/>
                    </a:lnTo>
                    <a:cubicBezTo>
                      <a:pt x="0" y="109893"/>
                      <a:pt x="4805" y="119392"/>
                      <a:pt x="14554" y="126880"/>
                    </a:cubicBezTo>
                    <a:cubicBezTo>
                      <a:pt x="24233" y="134368"/>
                      <a:pt x="36906" y="138181"/>
                      <a:pt x="52504" y="138181"/>
                    </a:cubicBezTo>
                    <a:cubicBezTo>
                      <a:pt x="67197" y="138251"/>
                      <a:pt x="79105" y="134853"/>
                      <a:pt x="88227" y="128128"/>
                    </a:cubicBezTo>
                  </a:path>
                </a:pathLst>
              </a:custGeom>
              <a:solidFill>
                <a:srgbClr val="353551"/>
              </a:solidFill>
              <a:ln w="694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B8E8F3C-EA01-4946-888A-D5FC392333DC}"/>
                  </a:ext>
                </a:extLst>
              </p:cNvPr>
              <p:cNvSpPr/>
              <p:nvPr/>
            </p:nvSpPr>
            <p:spPr>
              <a:xfrm>
                <a:off x="2170600" y="5949530"/>
                <a:ext cx="69564" cy="169884"/>
              </a:xfrm>
              <a:custGeom>
                <a:avLst/>
                <a:gdLst>
                  <a:gd name="connsiteX0" fmla="*/ 69565 w 69564"/>
                  <a:gd name="connsiteY0" fmla="*/ 167925 h 169884"/>
                  <a:gd name="connsiteX1" fmla="*/ 68938 w 69564"/>
                  <a:gd name="connsiteY1" fmla="*/ 155931 h 169884"/>
                  <a:gd name="connsiteX2" fmla="*/ 56961 w 69564"/>
                  <a:gd name="connsiteY2" fmla="*/ 157179 h 169884"/>
                  <a:gd name="connsiteX3" fmla="*/ 43522 w 69564"/>
                  <a:gd name="connsiteY3" fmla="*/ 151771 h 169884"/>
                  <a:gd name="connsiteX4" fmla="*/ 39483 w 69564"/>
                  <a:gd name="connsiteY4" fmla="*/ 135269 h 169884"/>
                  <a:gd name="connsiteX5" fmla="*/ 39483 w 69564"/>
                  <a:gd name="connsiteY5" fmla="*/ 46245 h 169884"/>
                  <a:gd name="connsiteX6" fmla="*/ 67197 w 69564"/>
                  <a:gd name="connsiteY6" fmla="*/ 46245 h 169884"/>
                  <a:gd name="connsiteX7" fmla="*/ 67197 w 69564"/>
                  <a:gd name="connsiteY7" fmla="*/ 34181 h 169884"/>
                  <a:gd name="connsiteX8" fmla="*/ 39483 w 69564"/>
                  <a:gd name="connsiteY8" fmla="*/ 34181 h 169884"/>
                  <a:gd name="connsiteX9" fmla="*/ 39483 w 69564"/>
                  <a:gd name="connsiteY9" fmla="*/ 0 h 169884"/>
                  <a:gd name="connsiteX10" fmla="*/ 24651 w 69564"/>
                  <a:gd name="connsiteY10" fmla="*/ 0 h 169884"/>
                  <a:gd name="connsiteX11" fmla="*/ 24651 w 69564"/>
                  <a:gd name="connsiteY11" fmla="*/ 34112 h 169884"/>
                  <a:gd name="connsiteX12" fmla="*/ 0 w 69564"/>
                  <a:gd name="connsiteY12" fmla="*/ 34112 h 169884"/>
                  <a:gd name="connsiteX13" fmla="*/ 0 w 69564"/>
                  <a:gd name="connsiteY13" fmla="*/ 46176 h 169884"/>
                  <a:gd name="connsiteX14" fmla="*/ 24651 w 69564"/>
                  <a:gd name="connsiteY14" fmla="*/ 46176 h 169884"/>
                  <a:gd name="connsiteX15" fmla="*/ 24651 w 69564"/>
                  <a:gd name="connsiteY15" fmla="*/ 135131 h 169884"/>
                  <a:gd name="connsiteX16" fmla="*/ 31544 w 69564"/>
                  <a:gd name="connsiteY16" fmla="*/ 161061 h 169884"/>
                  <a:gd name="connsiteX17" fmla="*/ 53688 w 69564"/>
                  <a:gd name="connsiteY17" fmla="*/ 169867 h 169884"/>
                  <a:gd name="connsiteX18" fmla="*/ 69565 w 69564"/>
                  <a:gd name="connsiteY18" fmla="*/ 167925 h 16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564" h="169884">
                    <a:moveTo>
                      <a:pt x="69565" y="167925"/>
                    </a:moveTo>
                    <a:lnTo>
                      <a:pt x="68938" y="155931"/>
                    </a:lnTo>
                    <a:cubicBezTo>
                      <a:pt x="63437" y="156763"/>
                      <a:pt x="59398" y="157179"/>
                      <a:pt x="56961" y="157179"/>
                    </a:cubicBezTo>
                    <a:cubicBezTo>
                      <a:pt x="50694" y="157179"/>
                      <a:pt x="46168" y="155376"/>
                      <a:pt x="43522" y="151771"/>
                    </a:cubicBezTo>
                    <a:cubicBezTo>
                      <a:pt x="40875" y="148165"/>
                      <a:pt x="39483" y="142619"/>
                      <a:pt x="39483" y="135269"/>
                    </a:cubicBezTo>
                    <a:lnTo>
                      <a:pt x="39483" y="46245"/>
                    </a:lnTo>
                    <a:lnTo>
                      <a:pt x="67197" y="46245"/>
                    </a:lnTo>
                    <a:lnTo>
                      <a:pt x="67197" y="34181"/>
                    </a:lnTo>
                    <a:lnTo>
                      <a:pt x="39483" y="34181"/>
                    </a:lnTo>
                    <a:lnTo>
                      <a:pt x="39483" y="0"/>
                    </a:lnTo>
                    <a:lnTo>
                      <a:pt x="24651" y="0"/>
                    </a:lnTo>
                    <a:lnTo>
                      <a:pt x="24651" y="34112"/>
                    </a:lnTo>
                    <a:lnTo>
                      <a:pt x="0" y="34112"/>
                    </a:lnTo>
                    <a:lnTo>
                      <a:pt x="0" y="46176"/>
                    </a:lnTo>
                    <a:lnTo>
                      <a:pt x="24651" y="46176"/>
                    </a:lnTo>
                    <a:lnTo>
                      <a:pt x="24651" y="135131"/>
                    </a:lnTo>
                    <a:cubicBezTo>
                      <a:pt x="24651" y="146571"/>
                      <a:pt x="26948" y="155237"/>
                      <a:pt x="31544" y="161061"/>
                    </a:cubicBezTo>
                    <a:cubicBezTo>
                      <a:pt x="36210" y="166955"/>
                      <a:pt x="43591" y="169867"/>
                      <a:pt x="53688" y="169867"/>
                    </a:cubicBezTo>
                    <a:cubicBezTo>
                      <a:pt x="60373" y="170005"/>
                      <a:pt x="65665" y="169312"/>
                      <a:pt x="69565" y="167925"/>
                    </a:cubicBezTo>
                  </a:path>
                </a:pathLst>
              </a:custGeom>
              <a:solidFill>
                <a:srgbClr val="353551"/>
              </a:solidFill>
              <a:ln w="694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D15910E-37B6-2749-9542-587F903B1A0A}"/>
                  </a:ext>
                </a:extLst>
              </p:cNvPr>
              <p:cNvSpPr/>
              <p:nvPr/>
            </p:nvSpPr>
            <p:spPr>
              <a:xfrm>
                <a:off x="1448839" y="6249466"/>
                <a:ext cx="101875" cy="138250"/>
              </a:xfrm>
              <a:custGeom>
                <a:avLst/>
                <a:gdLst>
                  <a:gd name="connsiteX0" fmla="*/ 82795 w 101875"/>
                  <a:gd name="connsiteY0" fmla="*/ 71136 h 138250"/>
                  <a:gd name="connsiteX1" fmla="*/ 53619 w 101875"/>
                  <a:gd name="connsiteY1" fmla="*/ 61360 h 138250"/>
                  <a:gd name="connsiteX2" fmla="*/ 26740 w 101875"/>
                  <a:gd name="connsiteY2" fmla="*/ 51307 h 138250"/>
                  <a:gd name="connsiteX3" fmla="*/ 19358 w 101875"/>
                  <a:gd name="connsiteY3" fmla="*/ 35845 h 138250"/>
                  <a:gd name="connsiteX4" fmla="*/ 28202 w 101875"/>
                  <a:gd name="connsiteY4" fmla="*/ 18997 h 138250"/>
                  <a:gd name="connsiteX5" fmla="*/ 51669 w 101875"/>
                  <a:gd name="connsiteY5" fmla="*/ 12549 h 138250"/>
                  <a:gd name="connsiteX6" fmla="*/ 76528 w 101875"/>
                  <a:gd name="connsiteY6" fmla="*/ 20315 h 138250"/>
                  <a:gd name="connsiteX7" fmla="*/ 86347 w 101875"/>
                  <a:gd name="connsiteY7" fmla="*/ 39797 h 138250"/>
                  <a:gd name="connsiteX8" fmla="*/ 101179 w 101875"/>
                  <a:gd name="connsiteY8" fmla="*/ 39797 h 138250"/>
                  <a:gd name="connsiteX9" fmla="*/ 87600 w 101875"/>
                  <a:gd name="connsiteY9" fmla="*/ 11024 h 138250"/>
                  <a:gd name="connsiteX10" fmla="*/ 51599 w 101875"/>
                  <a:gd name="connsiteY10" fmla="*/ 0 h 138250"/>
                  <a:gd name="connsiteX11" fmla="*/ 17687 w 101875"/>
                  <a:gd name="connsiteY11" fmla="*/ 10261 h 138250"/>
                  <a:gd name="connsiteX12" fmla="*/ 4457 w 101875"/>
                  <a:gd name="connsiteY12" fmla="*/ 36331 h 138250"/>
                  <a:gd name="connsiteX13" fmla="*/ 9192 w 101875"/>
                  <a:gd name="connsiteY13" fmla="*/ 53317 h 138250"/>
                  <a:gd name="connsiteX14" fmla="*/ 23815 w 101875"/>
                  <a:gd name="connsiteY14" fmla="*/ 65243 h 138250"/>
                  <a:gd name="connsiteX15" fmla="*/ 51460 w 101875"/>
                  <a:gd name="connsiteY15" fmla="*/ 73840 h 138250"/>
                  <a:gd name="connsiteX16" fmla="*/ 78130 w 101875"/>
                  <a:gd name="connsiteY16" fmla="*/ 84240 h 138250"/>
                  <a:gd name="connsiteX17" fmla="*/ 86973 w 101875"/>
                  <a:gd name="connsiteY17" fmla="*/ 101851 h 138250"/>
                  <a:gd name="connsiteX18" fmla="*/ 77434 w 101875"/>
                  <a:gd name="connsiteY18" fmla="*/ 118976 h 138250"/>
                  <a:gd name="connsiteX19" fmla="*/ 52435 w 101875"/>
                  <a:gd name="connsiteY19" fmla="*/ 125771 h 138250"/>
                  <a:gd name="connsiteX20" fmla="*/ 25765 w 101875"/>
                  <a:gd name="connsiteY20" fmla="*/ 118560 h 138250"/>
                  <a:gd name="connsiteX21" fmla="*/ 14832 w 101875"/>
                  <a:gd name="connsiteY21" fmla="*/ 98384 h 138250"/>
                  <a:gd name="connsiteX22" fmla="*/ 0 w 101875"/>
                  <a:gd name="connsiteY22" fmla="*/ 98384 h 138250"/>
                  <a:gd name="connsiteX23" fmla="*/ 14554 w 101875"/>
                  <a:gd name="connsiteY23" fmla="*/ 126949 h 138250"/>
                  <a:gd name="connsiteX24" fmla="*/ 52504 w 101875"/>
                  <a:gd name="connsiteY24" fmla="*/ 138251 h 138250"/>
                  <a:gd name="connsiteX25" fmla="*/ 88227 w 101875"/>
                  <a:gd name="connsiteY25" fmla="*/ 128128 h 138250"/>
                  <a:gd name="connsiteX26" fmla="*/ 101875 w 101875"/>
                  <a:gd name="connsiteY26" fmla="*/ 101088 h 138250"/>
                  <a:gd name="connsiteX27" fmla="*/ 97140 w 101875"/>
                  <a:gd name="connsiteY27" fmla="*/ 83477 h 138250"/>
                  <a:gd name="connsiteX28" fmla="*/ 82795 w 101875"/>
                  <a:gd name="connsiteY28" fmla="*/ 71136 h 1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1875" h="138250">
                    <a:moveTo>
                      <a:pt x="82795" y="71136"/>
                    </a:moveTo>
                    <a:cubicBezTo>
                      <a:pt x="76319" y="67669"/>
                      <a:pt x="66571" y="64411"/>
                      <a:pt x="53619" y="61360"/>
                    </a:cubicBezTo>
                    <a:cubicBezTo>
                      <a:pt x="40597" y="58309"/>
                      <a:pt x="31684" y="54981"/>
                      <a:pt x="26740" y="51307"/>
                    </a:cubicBezTo>
                    <a:cubicBezTo>
                      <a:pt x="21865" y="47632"/>
                      <a:pt x="19358" y="42501"/>
                      <a:pt x="19358" y="35845"/>
                    </a:cubicBezTo>
                    <a:cubicBezTo>
                      <a:pt x="19358" y="28912"/>
                      <a:pt x="22283" y="23296"/>
                      <a:pt x="28202" y="18997"/>
                    </a:cubicBezTo>
                    <a:cubicBezTo>
                      <a:pt x="34121" y="14699"/>
                      <a:pt x="41920" y="12549"/>
                      <a:pt x="51669" y="12549"/>
                    </a:cubicBezTo>
                    <a:cubicBezTo>
                      <a:pt x="61627" y="12549"/>
                      <a:pt x="69913" y="15115"/>
                      <a:pt x="76528" y="20315"/>
                    </a:cubicBezTo>
                    <a:cubicBezTo>
                      <a:pt x="83074" y="25515"/>
                      <a:pt x="86347" y="31963"/>
                      <a:pt x="86347" y="39797"/>
                    </a:cubicBezTo>
                    <a:lnTo>
                      <a:pt x="101179" y="39797"/>
                    </a:lnTo>
                    <a:cubicBezTo>
                      <a:pt x="101179" y="27941"/>
                      <a:pt x="96653" y="18373"/>
                      <a:pt x="87600" y="11024"/>
                    </a:cubicBezTo>
                    <a:cubicBezTo>
                      <a:pt x="78548" y="3675"/>
                      <a:pt x="66571" y="0"/>
                      <a:pt x="51599" y="0"/>
                    </a:cubicBezTo>
                    <a:cubicBezTo>
                      <a:pt x="37812" y="0"/>
                      <a:pt x="26531" y="3397"/>
                      <a:pt x="17687" y="10261"/>
                    </a:cubicBezTo>
                    <a:cubicBezTo>
                      <a:pt x="8844" y="17125"/>
                      <a:pt x="4457" y="25792"/>
                      <a:pt x="4457" y="36331"/>
                    </a:cubicBezTo>
                    <a:cubicBezTo>
                      <a:pt x="4457" y="42987"/>
                      <a:pt x="6058" y="48672"/>
                      <a:pt x="9192" y="53317"/>
                    </a:cubicBezTo>
                    <a:cubicBezTo>
                      <a:pt x="12395" y="58032"/>
                      <a:pt x="17269" y="61984"/>
                      <a:pt x="23815" y="65243"/>
                    </a:cubicBezTo>
                    <a:cubicBezTo>
                      <a:pt x="30361" y="68501"/>
                      <a:pt x="39622" y="71344"/>
                      <a:pt x="51460" y="73840"/>
                    </a:cubicBezTo>
                    <a:cubicBezTo>
                      <a:pt x="63367" y="76336"/>
                      <a:pt x="72211" y="79803"/>
                      <a:pt x="78130" y="84240"/>
                    </a:cubicBezTo>
                    <a:cubicBezTo>
                      <a:pt x="84049" y="88677"/>
                      <a:pt x="86973" y="94571"/>
                      <a:pt x="86973" y="101851"/>
                    </a:cubicBezTo>
                    <a:cubicBezTo>
                      <a:pt x="86973" y="108784"/>
                      <a:pt x="83770" y="114469"/>
                      <a:pt x="77434" y="118976"/>
                    </a:cubicBezTo>
                    <a:cubicBezTo>
                      <a:pt x="71097" y="123483"/>
                      <a:pt x="62741" y="125771"/>
                      <a:pt x="52435" y="125771"/>
                    </a:cubicBezTo>
                    <a:cubicBezTo>
                      <a:pt x="41363" y="125771"/>
                      <a:pt x="32450" y="123344"/>
                      <a:pt x="25765" y="118560"/>
                    </a:cubicBezTo>
                    <a:cubicBezTo>
                      <a:pt x="19010" y="113776"/>
                      <a:pt x="15389" y="107051"/>
                      <a:pt x="14832" y="98384"/>
                    </a:cubicBezTo>
                    <a:lnTo>
                      <a:pt x="0" y="98384"/>
                    </a:lnTo>
                    <a:cubicBezTo>
                      <a:pt x="0" y="109893"/>
                      <a:pt x="4874" y="119392"/>
                      <a:pt x="14554" y="126949"/>
                    </a:cubicBezTo>
                    <a:cubicBezTo>
                      <a:pt x="24233" y="134437"/>
                      <a:pt x="36906" y="138251"/>
                      <a:pt x="52504" y="138251"/>
                    </a:cubicBezTo>
                    <a:cubicBezTo>
                      <a:pt x="67197" y="138251"/>
                      <a:pt x="79105" y="134853"/>
                      <a:pt x="88227" y="128128"/>
                    </a:cubicBezTo>
                    <a:cubicBezTo>
                      <a:pt x="97349" y="121403"/>
                      <a:pt x="101875" y="112389"/>
                      <a:pt x="101875" y="101088"/>
                    </a:cubicBezTo>
                    <a:cubicBezTo>
                      <a:pt x="101875" y="94155"/>
                      <a:pt x="100274" y="88331"/>
                      <a:pt x="97140" y="83477"/>
                    </a:cubicBezTo>
                    <a:cubicBezTo>
                      <a:pt x="94076" y="78693"/>
                      <a:pt x="89271" y="74533"/>
                      <a:pt x="82795" y="71136"/>
                    </a:cubicBezTo>
                  </a:path>
                </a:pathLst>
              </a:custGeom>
              <a:solidFill>
                <a:srgbClr val="353551"/>
              </a:solidFill>
              <a:ln w="694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0845774-2EE0-904A-B946-228FCD74D5E6}"/>
                  </a:ext>
                </a:extLst>
              </p:cNvPr>
              <p:cNvSpPr/>
              <p:nvPr/>
            </p:nvSpPr>
            <p:spPr>
              <a:xfrm>
                <a:off x="1567566" y="6217850"/>
                <a:ext cx="69634" cy="169866"/>
              </a:xfrm>
              <a:custGeom>
                <a:avLst/>
                <a:gdLst>
                  <a:gd name="connsiteX0" fmla="*/ 56961 w 69634"/>
                  <a:gd name="connsiteY0" fmla="*/ 157109 h 169866"/>
                  <a:gd name="connsiteX1" fmla="*/ 43522 w 69634"/>
                  <a:gd name="connsiteY1" fmla="*/ 151701 h 169866"/>
                  <a:gd name="connsiteX2" fmla="*/ 39483 w 69634"/>
                  <a:gd name="connsiteY2" fmla="*/ 135131 h 169866"/>
                  <a:gd name="connsiteX3" fmla="*/ 39483 w 69634"/>
                  <a:gd name="connsiteY3" fmla="*/ 46176 h 169866"/>
                  <a:gd name="connsiteX4" fmla="*/ 67197 w 69634"/>
                  <a:gd name="connsiteY4" fmla="*/ 46176 h 169866"/>
                  <a:gd name="connsiteX5" fmla="*/ 67197 w 69634"/>
                  <a:gd name="connsiteY5" fmla="*/ 34112 h 169866"/>
                  <a:gd name="connsiteX6" fmla="*/ 39483 w 69634"/>
                  <a:gd name="connsiteY6" fmla="*/ 34112 h 169866"/>
                  <a:gd name="connsiteX7" fmla="*/ 39483 w 69634"/>
                  <a:gd name="connsiteY7" fmla="*/ 0 h 169866"/>
                  <a:gd name="connsiteX8" fmla="*/ 24651 w 69634"/>
                  <a:gd name="connsiteY8" fmla="*/ 0 h 169866"/>
                  <a:gd name="connsiteX9" fmla="*/ 24651 w 69634"/>
                  <a:gd name="connsiteY9" fmla="*/ 34112 h 169866"/>
                  <a:gd name="connsiteX10" fmla="*/ 0 w 69634"/>
                  <a:gd name="connsiteY10" fmla="*/ 34112 h 169866"/>
                  <a:gd name="connsiteX11" fmla="*/ 0 w 69634"/>
                  <a:gd name="connsiteY11" fmla="*/ 46176 h 169866"/>
                  <a:gd name="connsiteX12" fmla="*/ 24651 w 69634"/>
                  <a:gd name="connsiteY12" fmla="*/ 46176 h 169866"/>
                  <a:gd name="connsiteX13" fmla="*/ 24651 w 69634"/>
                  <a:gd name="connsiteY13" fmla="*/ 135131 h 169866"/>
                  <a:gd name="connsiteX14" fmla="*/ 31614 w 69634"/>
                  <a:gd name="connsiteY14" fmla="*/ 161061 h 169866"/>
                  <a:gd name="connsiteX15" fmla="*/ 53758 w 69634"/>
                  <a:gd name="connsiteY15" fmla="*/ 169867 h 169866"/>
                  <a:gd name="connsiteX16" fmla="*/ 69634 w 69634"/>
                  <a:gd name="connsiteY16" fmla="*/ 167787 h 169866"/>
                  <a:gd name="connsiteX17" fmla="*/ 69008 w 69634"/>
                  <a:gd name="connsiteY17" fmla="*/ 155792 h 169866"/>
                  <a:gd name="connsiteX18" fmla="*/ 56961 w 69634"/>
                  <a:gd name="connsiteY18" fmla="*/ 157109 h 1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634" h="169866">
                    <a:moveTo>
                      <a:pt x="56961" y="157109"/>
                    </a:moveTo>
                    <a:cubicBezTo>
                      <a:pt x="50694" y="157109"/>
                      <a:pt x="46237" y="155307"/>
                      <a:pt x="43522" y="151701"/>
                    </a:cubicBezTo>
                    <a:cubicBezTo>
                      <a:pt x="40875" y="148096"/>
                      <a:pt x="39483" y="142549"/>
                      <a:pt x="39483" y="135131"/>
                    </a:cubicBezTo>
                    <a:lnTo>
                      <a:pt x="39483" y="46176"/>
                    </a:lnTo>
                    <a:lnTo>
                      <a:pt x="67197" y="46176"/>
                    </a:lnTo>
                    <a:lnTo>
                      <a:pt x="67197" y="34112"/>
                    </a:lnTo>
                    <a:lnTo>
                      <a:pt x="39483" y="34112"/>
                    </a:lnTo>
                    <a:lnTo>
                      <a:pt x="39483" y="0"/>
                    </a:lnTo>
                    <a:lnTo>
                      <a:pt x="24651" y="0"/>
                    </a:lnTo>
                    <a:lnTo>
                      <a:pt x="24651" y="34112"/>
                    </a:lnTo>
                    <a:lnTo>
                      <a:pt x="0" y="34112"/>
                    </a:lnTo>
                    <a:lnTo>
                      <a:pt x="0" y="46176"/>
                    </a:lnTo>
                    <a:lnTo>
                      <a:pt x="24651" y="46176"/>
                    </a:lnTo>
                    <a:lnTo>
                      <a:pt x="24651" y="135131"/>
                    </a:lnTo>
                    <a:cubicBezTo>
                      <a:pt x="24651" y="146571"/>
                      <a:pt x="26949" y="155237"/>
                      <a:pt x="31614" y="161061"/>
                    </a:cubicBezTo>
                    <a:cubicBezTo>
                      <a:pt x="36280" y="166955"/>
                      <a:pt x="43661" y="169867"/>
                      <a:pt x="53758" y="169867"/>
                    </a:cubicBezTo>
                    <a:cubicBezTo>
                      <a:pt x="60443" y="169867"/>
                      <a:pt x="65735" y="169173"/>
                      <a:pt x="69634" y="167787"/>
                    </a:cubicBezTo>
                    <a:lnTo>
                      <a:pt x="69008" y="155792"/>
                    </a:lnTo>
                    <a:cubicBezTo>
                      <a:pt x="63437" y="156693"/>
                      <a:pt x="59468" y="157109"/>
                      <a:pt x="56961" y="157109"/>
                    </a:cubicBezTo>
                  </a:path>
                </a:pathLst>
              </a:custGeom>
              <a:solidFill>
                <a:srgbClr val="353551"/>
              </a:solidFill>
              <a:ln w="694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3E3CC8D-455B-2C49-AE21-1F7E86CC82CB}"/>
                  </a:ext>
                </a:extLst>
              </p:cNvPr>
              <p:cNvSpPr/>
              <p:nvPr/>
            </p:nvSpPr>
            <p:spPr>
              <a:xfrm>
                <a:off x="1664984" y="6251892"/>
                <a:ext cx="101248" cy="135893"/>
              </a:xfrm>
              <a:custGeom>
                <a:avLst/>
                <a:gdLst>
                  <a:gd name="connsiteX0" fmla="*/ 86416 w 101248"/>
                  <a:gd name="connsiteY0" fmla="*/ 96512 h 135893"/>
                  <a:gd name="connsiteX1" fmla="*/ 45680 w 101248"/>
                  <a:gd name="connsiteY1" fmla="*/ 122997 h 135893"/>
                  <a:gd name="connsiteX2" fmla="*/ 14762 w 101248"/>
                  <a:gd name="connsiteY2" fmla="*/ 84933 h 135893"/>
                  <a:gd name="connsiteX3" fmla="*/ 14762 w 101248"/>
                  <a:gd name="connsiteY3" fmla="*/ 0 h 135893"/>
                  <a:gd name="connsiteX4" fmla="*/ 0 w 101248"/>
                  <a:gd name="connsiteY4" fmla="*/ 0 h 135893"/>
                  <a:gd name="connsiteX5" fmla="*/ 0 w 101248"/>
                  <a:gd name="connsiteY5" fmla="*/ 86805 h 135893"/>
                  <a:gd name="connsiteX6" fmla="*/ 11420 w 101248"/>
                  <a:gd name="connsiteY6" fmla="*/ 123483 h 135893"/>
                  <a:gd name="connsiteX7" fmla="*/ 43939 w 101248"/>
                  <a:gd name="connsiteY7" fmla="*/ 135893 h 135893"/>
                  <a:gd name="connsiteX8" fmla="*/ 86625 w 101248"/>
                  <a:gd name="connsiteY8" fmla="*/ 116549 h 135893"/>
                  <a:gd name="connsiteX9" fmla="*/ 86904 w 101248"/>
                  <a:gd name="connsiteY9" fmla="*/ 133397 h 135893"/>
                  <a:gd name="connsiteX10" fmla="*/ 101248 w 101248"/>
                  <a:gd name="connsiteY10" fmla="*/ 133397 h 135893"/>
                  <a:gd name="connsiteX11" fmla="*/ 101248 w 101248"/>
                  <a:gd name="connsiteY11" fmla="*/ 0 h 135893"/>
                  <a:gd name="connsiteX12" fmla="*/ 86416 w 101248"/>
                  <a:gd name="connsiteY12" fmla="*/ 0 h 135893"/>
                  <a:gd name="connsiteX13" fmla="*/ 86416 w 101248"/>
                  <a:gd name="connsiteY13" fmla="*/ 96512 h 13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248" h="135893">
                    <a:moveTo>
                      <a:pt x="86416" y="96512"/>
                    </a:moveTo>
                    <a:cubicBezTo>
                      <a:pt x="80706" y="114192"/>
                      <a:pt x="67128" y="122997"/>
                      <a:pt x="45680" y="122997"/>
                    </a:cubicBezTo>
                    <a:cubicBezTo>
                      <a:pt x="25068" y="122997"/>
                      <a:pt x="14762" y="110309"/>
                      <a:pt x="14762" y="84933"/>
                    </a:cubicBezTo>
                    <a:lnTo>
                      <a:pt x="14762" y="0"/>
                    </a:lnTo>
                    <a:lnTo>
                      <a:pt x="0" y="0"/>
                    </a:lnTo>
                    <a:lnTo>
                      <a:pt x="0" y="86805"/>
                    </a:lnTo>
                    <a:cubicBezTo>
                      <a:pt x="139" y="103029"/>
                      <a:pt x="3969" y="115232"/>
                      <a:pt x="11420" y="123483"/>
                    </a:cubicBezTo>
                    <a:cubicBezTo>
                      <a:pt x="18871" y="131733"/>
                      <a:pt x="29664" y="135893"/>
                      <a:pt x="43939" y="135893"/>
                    </a:cubicBezTo>
                    <a:cubicBezTo>
                      <a:pt x="63507" y="135893"/>
                      <a:pt x="77712" y="129445"/>
                      <a:pt x="86625" y="116549"/>
                    </a:cubicBezTo>
                    <a:lnTo>
                      <a:pt x="86904" y="133397"/>
                    </a:lnTo>
                    <a:lnTo>
                      <a:pt x="101248" y="133397"/>
                    </a:lnTo>
                    <a:lnTo>
                      <a:pt x="101248" y="0"/>
                    </a:lnTo>
                    <a:lnTo>
                      <a:pt x="86416" y="0"/>
                    </a:lnTo>
                    <a:lnTo>
                      <a:pt x="86416" y="96512"/>
                    </a:lnTo>
                    <a:close/>
                  </a:path>
                </a:pathLst>
              </a:custGeom>
              <a:solidFill>
                <a:srgbClr val="353551"/>
              </a:solidFill>
              <a:ln w="694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9F1FAB9-6315-B643-8B1B-33CFC487023C}"/>
                  </a:ext>
                </a:extLst>
              </p:cNvPr>
              <p:cNvSpPr/>
              <p:nvPr/>
            </p:nvSpPr>
            <p:spPr>
              <a:xfrm>
                <a:off x="1803766" y="6249466"/>
                <a:ext cx="100969" cy="135893"/>
              </a:xfrm>
              <a:custGeom>
                <a:avLst/>
                <a:gdLst>
                  <a:gd name="connsiteX0" fmla="*/ 58284 w 100969"/>
                  <a:gd name="connsiteY0" fmla="*/ 0 h 135893"/>
                  <a:gd name="connsiteX1" fmla="*/ 33425 w 100969"/>
                  <a:gd name="connsiteY1" fmla="*/ 6448 h 135893"/>
                  <a:gd name="connsiteX2" fmla="*/ 14623 w 100969"/>
                  <a:gd name="connsiteY2" fmla="*/ 25237 h 135893"/>
                  <a:gd name="connsiteX3" fmla="*/ 14136 w 100969"/>
                  <a:gd name="connsiteY3" fmla="*/ 2427 h 135893"/>
                  <a:gd name="connsiteX4" fmla="*/ 0 w 100969"/>
                  <a:gd name="connsiteY4" fmla="*/ 2427 h 135893"/>
                  <a:gd name="connsiteX5" fmla="*/ 0 w 100969"/>
                  <a:gd name="connsiteY5" fmla="*/ 135824 h 135893"/>
                  <a:gd name="connsiteX6" fmla="*/ 14763 w 100969"/>
                  <a:gd name="connsiteY6" fmla="*/ 135824 h 135893"/>
                  <a:gd name="connsiteX7" fmla="*/ 14763 w 100969"/>
                  <a:gd name="connsiteY7" fmla="*/ 44512 h 135893"/>
                  <a:gd name="connsiteX8" fmla="*/ 30430 w 100969"/>
                  <a:gd name="connsiteY8" fmla="*/ 21424 h 135893"/>
                  <a:gd name="connsiteX9" fmla="*/ 54733 w 100969"/>
                  <a:gd name="connsiteY9" fmla="*/ 12896 h 135893"/>
                  <a:gd name="connsiteX10" fmla="*/ 78687 w 100969"/>
                  <a:gd name="connsiteY10" fmla="*/ 21632 h 135893"/>
                  <a:gd name="connsiteX11" fmla="*/ 86277 w 100969"/>
                  <a:gd name="connsiteY11" fmla="*/ 48256 h 135893"/>
                  <a:gd name="connsiteX12" fmla="*/ 86277 w 100969"/>
                  <a:gd name="connsiteY12" fmla="*/ 135893 h 135893"/>
                  <a:gd name="connsiteX13" fmla="*/ 100970 w 100969"/>
                  <a:gd name="connsiteY13" fmla="*/ 135893 h 135893"/>
                  <a:gd name="connsiteX14" fmla="*/ 100970 w 100969"/>
                  <a:gd name="connsiteY14" fmla="*/ 48395 h 135893"/>
                  <a:gd name="connsiteX15" fmla="*/ 90316 w 100969"/>
                  <a:gd name="connsiteY15" fmla="*/ 12133 h 135893"/>
                  <a:gd name="connsiteX16" fmla="*/ 58284 w 100969"/>
                  <a:gd name="connsiteY16" fmla="*/ 0 h 13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969" h="135893">
                    <a:moveTo>
                      <a:pt x="58284" y="0"/>
                    </a:moveTo>
                    <a:cubicBezTo>
                      <a:pt x="49232" y="0"/>
                      <a:pt x="40875" y="2149"/>
                      <a:pt x="33425" y="6448"/>
                    </a:cubicBezTo>
                    <a:cubicBezTo>
                      <a:pt x="25904" y="10747"/>
                      <a:pt x="19637" y="17056"/>
                      <a:pt x="14623" y="25237"/>
                    </a:cubicBezTo>
                    <a:lnTo>
                      <a:pt x="14136" y="2427"/>
                    </a:lnTo>
                    <a:lnTo>
                      <a:pt x="0" y="2427"/>
                    </a:lnTo>
                    <a:lnTo>
                      <a:pt x="0" y="135824"/>
                    </a:lnTo>
                    <a:lnTo>
                      <a:pt x="14763" y="135824"/>
                    </a:lnTo>
                    <a:lnTo>
                      <a:pt x="14763" y="44512"/>
                    </a:lnTo>
                    <a:cubicBezTo>
                      <a:pt x="18105" y="34805"/>
                      <a:pt x="23397" y="27109"/>
                      <a:pt x="30430" y="21424"/>
                    </a:cubicBezTo>
                    <a:cubicBezTo>
                      <a:pt x="37463" y="15739"/>
                      <a:pt x="45611" y="12896"/>
                      <a:pt x="54733" y="12896"/>
                    </a:cubicBezTo>
                    <a:cubicBezTo>
                      <a:pt x="65735" y="12896"/>
                      <a:pt x="73673" y="15808"/>
                      <a:pt x="78687" y="21632"/>
                    </a:cubicBezTo>
                    <a:cubicBezTo>
                      <a:pt x="83701" y="27456"/>
                      <a:pt x="86207" y="36331"/>
                      <a:pt x="86277" y="48256"/>
                    </a:cubicBezTo>
                    <a:lnTo>
                      <a:pt x="86277" y="135893"/>
                    </a:lnTo>
                    <a:lnTo>
                      <a:pt x="100970" y="135893"/>
                    </a:lnTo>
                    <a:lnTo>
                      <a:pt x="100970" y="48395"/>
                    </a:lnTo>
                    <a:cubicBezTo>
                      <a:pt x="100900" y="32309"/>
                      <a:pt x="97349" y="20245"/>
                      <a:pt x="90316" y="12133"/>
                    </a:cubicBezTo>
                    <a:cubicBezTo>
                      <a:pt x="83352" y="4021"/>
                      <a:pt x="72698" y="0"/>
                      <a:pt x="58284" y="0"/>
                    </a:cubicBezTo>
                  </a:path>
                </a:pathLst>
              </a:custGeom>
              <a:solidFill>
                <a:srgbClr val="353551"/>
              </a:solidFill>
              <a:ln w="694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6E16D10-5703-B846-90BA-AB18930404C5}"/>
                  </a:ext>
                </a:extLst>
              </p:cNvPr>
              <p:cNvSpPr/>
              <p:nvPr/>
            </p:nvSpPr>
            <p:spPr>
              <a:xfrm>
                <a:off x="1924790" y="6217850"/>
                <a:ext cx="69634" cy="169866"/>
              </a:xfrm>
              <a:custGeom>
                <a:avLst/>
                <a:gdLst>
                  <a:gd name="connsiteX0" fmla="*/ 56961 w 69634"/>
                  <a:gd name="connsiteY0" fmla="*/ 157109 h 169866"/>
                  <a:gd name="connsiteX1" fmla="*/ 43522 w 69634"/>
                  <a:gd name="connsiteY1" fmla="*/ 151701 h 169866"/>
                  <a:gd name="connsiteX2" fmla="*/ 39483 w 69634"/>
                  <a:gd name="connsiteY2" fmla="*/ 135131 h 169866"/>
                  <a:gd name="connsiteX3" fmla="*/ 39483 w 69634"/>
                  <a:gd name="connsiteY3" fmla="*/ 46176 h 169866"/>
                  <a:gd name="connsiteX4" fmla="*/ 67197 w 69634"/>
                  <a:gd name="connsiteY4" fmla="*/ 46176 h 169866"/>
                  <a:gd name="connsiteX5" fmla="*/ 67197 w 69634"/>
                  <a:gd name="connsiteY5" fmla="*/ 34112 h 169866"/>
                  <a:gd name="connsiteX6" fmla="*/ 39483 w 69634"/>
                  <a:gd name="connsiteY6" fmla="*/ 34112 h 169866"/>
                  <a:gd name="connsiteX7" fmla="*/ 39483 w 69634"/>
                  <a:gd name="connsiteY7" fmla="*/ 0 h 169866"/>
                  <a:gd name="connsiteX8" fmla="*/ 24651 w 69634"/>
                  <a:gd name="connsiteY8" fmla="*/ 0 h 169866"/>
                  <a:gd name="connsiteX9" fmla="*/ 24651 w 69634"/>
                  <a:gd name="connsiteY9" fmla="*/ 34112 h 169866"/>
                  <a:gd name="connsiteX10" fmla="*/ 0 w 69634"/>
                  <a:gd name="connsiteY10" fmla="*/ 34112 h 169866"/>
                  <a:gd name="connsiteX11" fmla="*/ 0 w 69634"/>
                  <a:gd name="connsiteY11" fmla="*/ 46176 h 169866"/>
                  <a:gd name="connsiteX12" fmla="*/ 24651 w 69634"/>
                  <a:gd name="connsiteY12" fmla="*/ 46176 h 169866"/>
                  <a:gd name="connsiteX13" fmla="*/ 24651 w 69634"/>
                  <a:gd name="connsiteY13" fmla="*/ 135131 h 169866"/>
                  <a:gd name="connsiteX14" fmla="*/ 31614 w 69634"/>
                  <a:gd name="connsiteY14" fmla="*/ 161061 h 169866"/>
                  <a:gd name="connsiteX15" fmla="*/ 53758 w 69634"/>
                  <a:gd name="connsiteY15" fmla="*/ 169867 h 169866"/>
                  <a:gd name="connsiteX16" fmla="*/ 69634 w 69634"/>
                  <a:gd name="connsiteY16" fmla="*/ 167787 h 169866"/>
                  <a:gd name="connsiteX17" fmla="*/ 69008 w 69634"/>
                  <a:gd name="connsiteY17" fmla="*/ 155792 h 169866"/>
                  <a:gd name="connsiteX18" fmla="*/ 56961 w 69634"/>
                  <a:gd name="connsiteY18" fmla="*/ 157109 h 1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634" h="169866">
                    <a:moveTo>
                      <a:pt x="56961" y="157109"/>
                    </a:moveTo>
                    <a:cubicBezTo>
                      <a:pt x="50694" y="157109"/>
                      <a:pt x="46237" y="155307"/>
                      <a:pt x="43522" y="151701"/>
                    </a:cubicBezTo>
                    <a:cubicBezTo>
                      <a:pt x="40875" y="148096"/>
                      <a:pt x="39483" y="142549"/>
                      <a:pt x="39483" y="135131"/>
                    </a:cubicBezTo>
                    <a:lnTo>
                      <a:pt x="39483" y="46176"/>
                    </a:lnTo>
                    <a:lnTo>
                      <a:pt x="67197" y="46176"/>
                    </a:lnTo>
                    <a:lnTo>
                      <a:pt x="67197" y="34112"/>
                    </a:lnTo>
                    <a:lnTo>
                      <a:pt x="39483" y="34112"/>
                    </a:lnTo>
                    <a:lnTo>
                      <a:pt x="39483" y="0"/>
                    </a:lnTo>
                    <a:lnTo>
                      <a:pt x="24651" y="0"/>
                    </a:lnTo>
                    <a:lnTo>
                      <a:pt x="24651" y="34112"/>
                    </a:lnTo>
                    <a:lnTo>
                      <a:pt x="0" y="34112"/>
                    </a:lnTo>
                    <a:lnTo>
                      <a:pt x="0" y="46176"/>
                    </a:lnTo>
                    <a:lnTo>
                      <a:pt x="24651" y="46176"/>
                    </a:lnTo>
                    <a:lnTo>
                      <a:pt x="24651" y="135131"/>
                    </a:lnTo>
                    <a:cubicBezTo>
                      <a:pt x="24651" y="146571"/>
                      <a:pt x="26948" y="155237"/>
                      <a:pt x="31614" y="161061"/>
                    </a:cubicBezTo>
                    <a:cubicBezTo>
                      <a:pt x="36210" y="166955"/>
                      <a:pt x="43591" y="169867"/>
                      <a:pt x="53758" y="169867"/>
                    </a:cubicBezTo>
                    <a:cubicBezTo>
                      <a:pt x="60443" y="169867"/>
                      <a:pt x="65735" y="169173"/>
                      <a:pt x="69634" y="167787"/>
                    </a:cubicBezTo>
                    <a:lnTo>
                      <a:pt x="69008" y="155792"/>
                    </a:lnTo>
                    <a:cubicBezTo>
                      <a:pt x="63437" y="156693"/>
                      <a:pt x="59398" y="157109"/>
                      <a:pt x="56961" y="157109"/>
                    </a:cubicBezTo>
                  </a:path>
                </a:pathLst>
              </a:custGeom>
              <a:solidFill>
                <a:srgbClr val="353551"/>
              </a:solidFill>
              <a:ln w="6941"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AD34FFE-41C5-C143-B1E2-BA5D7A244F98}"/>
                  </a:ext>
                </a:extLst>
              </p:cNvPr>
              <p:cNvSpPr/>
              <p:nvPr/>
            </p:nvSpPr>
            <p:spPr>
              <a:xfrm>
                <a:off x="2024437" y="6251892"/>
                <a:ext cx="14832" cy="133397"/>
              </a:xfrm>
              <a:custGeom>
                <a:avLst/>
                <a:gdLst>
                  <a:gd name="connsiteX0" fmla="*/ 0 w 14832"/>
                  <a:gd name="connsiteY0" fmla="*/ 0 h 133397"/>
                  <a:gd name="connsiteX1" fmla="*/ 14832 w 14832"/>
                  <a:gd name="connsiteY1" fmla="*/ 0 h 133397"/>
                  <a:gd name="connsiteX2" fmla="*/ 14832 w 14832"/>
                  <a:gd name="connsiteY2" fmla="*/ 133397 h 133397"/>
                  <a:gd name="connsiteX3" fmla="*/ 0 w 14832"/>
                  <a:gd name="connsiteY3" fmla="*/ 133397 h 133397"/>
                </a:gdLst>
                <a:ahLst/>
                <a:cxnLst>
                  <a:cxn ang="0">
                    <a:pos x="connsiteX0" y="connsiteY0"/>
                  </a:cxn>
                  <a:cxn ang="0">
                    <a:pos x="connsiteX1" y="connsiteY1"/>
                  </a:cxn>
                  <a:cxn ang="0">
                    <a:pos x="connsiteX2" y="connsiteY2"/>
                  </a:cxn>
                  <a:cxn ang="0">
                    <a:pos x="connsiteX3" y="connsiteY3"/>
                  </a:cxn>
                </a:cxnLst>
                <a:rect l="l" t="t" r="r" b="b"/>
                <a:pathLst>
                  <a:path w="14832" h="133397">
                    <a:moveTo>
                      <a:pt x="0" y="0"/>
                    </a:moveTo>
                    <a:lnTo>
                      <a:pt x="14832" y="0"/>
                    </a:lnTo>
                    <a:lnTo>
                      <a:pt x="14832" y="133397"/>
                    </a:lnTo>
                    <a:lnTo>
                      <a:pt x="0" y="133397"/>
                    </a:lnTo>
                    <a:close/>
                  </a:path>
                </a:pathLst>
              </a:custGeom>
              <a:solidFill>
                <a:srgbClr val="353551"/>
              </a:solidFill>
              <a:ln w="6941"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BB07BF0-E0FB-DA4E-802E-76EF040725C9}"/>
                  </a:ext>
                </a:extLst>
              </p:cNvPr>
              <p:cNvSpPr/>
              <p:nvPr/>
            </p:nvSpPr>
            <p:spPr>
              <a:xfrm>
                <a:off x="2021861" y="6203498"/>
                <a:ext cx="20472" cy="19829"/>
              </a:xfrm>
              <a:custGeom>
                <a:avLst/>
                <a:gdLst>
                  <a:gd name="connsiteX0" fmla="*/ 10167 w 20472"/>
                  <a:gd name="connsiteY0" fmla="*/ 0 h 19829"/>
                  <a:gd name="connsiteX1" fmla="*/ 2716 w 20472"/>
                  <a:gd name="connsiteY1" fmla="*/ 2912 h 19829"/>
                  <a:gd name="connsiteX2" fmla="*/ 0 w 20472"/>
                  <a:gd name="connsiteY2" fmla="*/ 9984 h 19829"/>
                  <a:gd name="connsiteX3" fmla="*/ 2716 w 20472"/>
                  <a:gd name="connsiteY3" fmla="*/ 16987 h 19829"/>
                  <a:gd name="connsiteX4" fmla="*/ 10167 w 20472"/>
                  <a:gd name="connsiteY4" fmla="*/ 19829 h 19829"/>
                  <a:gd name="connsiteX5" fmla="*/ 17687 w 20472"/>
                  <a:gd name="connsiteY5" fmla="*/ 16987 h 19829"/>
                  <a:gd name="connsiteX6" fmla="*/ 20473 w 20472"/>
                  <a:gd name="connsiteY6" fmla="*/ 9984 h 19829"/>
                  <a:gd name="connsiteX7" fmla="*/ 17687 w 20472"/>
                  <a:gd name="connsiteY7" fmla="*/ 2912 h 19829"/>
                  <a:gd name="connsiteX8" fmla="*/ 10167 w 20472"/>
                  <a:gd name="connsiteY8" fmla="*/ 0 h 1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2" h="19829">
                    <a:moveTo>
                      <a:pt x="10167" y="0"/>
                    </a:moveTo>
                    <a:cubicBezTo>
                      <a:pt x="7033" y="0"/>
                      <a:pt x="4526" y="971"/>
                      <a:pt x="2716" y="2912"/>
                    </a:cubicBezTo>
                    <a:cubicBezTo>
                      <a:pt x="905" y="4853"/>
                      <a:pt x="0" y="7211"/>
                      <a:pt x="0" y="9984"/>
                    </a:cubicBezTo>
                    <a:cubicBezTo>
                      <a:pt x="0" y="12757"/>
                      <a:pt x="905" y="15115"/>
                      <a:pt x="2716" y="16987"/>
                    </a:cubicBezTo>
                    <a:cubicBezTo>
                      <a:pt x="4526" y="18859"/>
                      <a:pt x="7033" y="19829"/>
                      <a:pt x="10167" y="19829"/>
                    </a:cubicBezTo>
                    <a:cubicBezTo>
                      <a:pt x="13300" y="19829"/>
                      <a:pt x="15807" y="18859"/>
                      <a:pt x="17687" y="16987"/>
                    </a:cubicBezTo>
                    <a:cubicBezTo>
                      <a:pt x="19567" y="15115"/>
                      <a:pt x="20473" y="12757"/>
                      <a:pt x="20473" y="9984"/>
                    </a:cubicBezTo>
                    <a:cubicBezTo>
                      <a:pt x="20473" y="7211"/>
                      <a:pt x="19567" y="4853"/>
                      <a:pt x="17687" y="2912"/>
                    </a:cubicBezTo>
                    <a:cubicBezTo>
                      <a:pt x="15737" y="901"/>
                      <a:pt x="13300" y="0"/>
                      <a:pt x="10167" y="0"/>
                    </a:cubicBezTo>
                  </a:path>
                </a:pathLst>
              </a:custGeom>
              <a:solidFill>
                <a:srgbClr val="353551"/>
              </a:solidFill>
              <a:ln w="694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D631271-3543-014D-AA0A-73DF36339668}"/>
                  </a:ext>
                </a:extLst>
              </p:cNvPr>
              <p:cNvSpPr/>
              <p:nvPr/>
            </p:nvSpPr>
            <p:spPr>
              <a:xfrm>
                <a:off x="2078821" y="6249466"/>
                <a:ext cx="101039" cy="135893"/>
              </a:xfrm>
              <a:custGeom>
                <a:avLst/>
                <a:gdLst>
                  <a:gd name="connsiteX0" fmla="*/ 58284 w 101039"/>
                  <a:gd name="connsiteY0" fmla="*/ 0 h 135893"/>
                  <a:gd name="connsiteX1" fmla="*/ 33425 w 101039"/>
                  <a:gd name="connsiteY1" fmla="*/ 6448 h 135893"/>
                  <a:gd name="connsiteX2" fmla="*/ 14623 w 101039"/>
                  <a:gd name="connsiteY2" fmla="*/ 25237 h 135893"/>
                  <a:gd name="connsiteX3" fmla="*/ 14136 w 101039"/>
                  <a:gd name="connsiteY3" fmla="*/ 2427 h 135893"/>
                  <a:gd name="connsiteX4" fmla="*/ 0 w 101039"/>
                  <a:gd name="connsiteY4" fmla="*/ 2427 h 135893"/>
                  <a:gd name="connsiteX5" fmla="*/ 0 w 101039"/>
                  <a:gd name="connsiteY5" fmla="*/ 135824 h 135893"/>
                  <a:gd name="connsiteX6" fmla="*/ 14763 w 101039"/>
                  <a:gd name="connsiteY6" fmla="*/ 135824 h 135893"/>
                  <a:gd name="connsiteX7" fmla="*/ 14763 w 101039"/>
                  <a:gd name="connsiteY7" fmla="*/ 44512 h 135893"/>
                  <a:gd name="connsiteX8" fmla="*/ 30430 w 101039"/>
                  <a:gd name="connsiteY8" fmla="*/ 21424 h 135893"/>
                  <a:gd name="connsiteX9" fmla="*/ 54733 w 101039"/>
                  <a:gd name="connsiteY9" fmla="*/ 12896 h 135893"/>
                  <a:gd name="connsiteX10" fmla="*/ 78687 w 101039"/>
                  <a:gd name="connsiteY10" fmla="*/ 21632 h 135893"/>
                  <a:gd name="connsiteX11" fmla="*/ 86277 w 101039"/>
                  <a:gd name="connsiteY11" fmla="*/ 48256 h 135893"/>
                  <a:gd name="connsiteX12" fmla="*/ 86277 w 101039"/>
                  <a:gd name="connsiteY12" fmla="*/ 135893 h 135893"/>
                  <a:gd name="connsiteX13" fmla="*/ 101040 w 101039"/>
                  <a:gd name="connsiteY13" fmla="*/ 135893 h 135893"/>
                  <a:gd name="connsiteX14" fmla="*/ 101040 w 101039"/>
                  <a:gd name="connsiteY14" fmla="*/ 48395 h 135893"/>
                  <a:gd name="connsiteX15" fmla="*/ 90386 w 101039"/>
                  <a:gd name="connsiteY15" fmla="*/ 12133 h 135893"/>
                  <a:gd name="connsiteX16" fmla="*/ 58284 w 101039"/>
                  <a:gd name="connsiteY16" fmla="*/ 0 h 13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039" h="135893">
                    <a:moveTo>
                      <a:pt x="58284" y="0"/>
                    </a:moveTo>
                    <a:cubicBezTo>
                      <a:pt x="49232" y="0"/>
                      <a:pt x="40875" y="2149"/>
                      <a:pt x="33425" y="6448"/>
                    </a:cubicBezTo>
                    <a:cubicBezTo>
                      <a:pt x="25904" y="10747"/>
                      <a:pt x="19637" y="17056"/>
                      <a:pt x="14623" y="25237"/>
                    </a:cubicBezTo>
                    <a:lnTo>
                      <a:pt x="14136" y="2427"/>
                    </a:lnTo>
                    <a:lnTo>
                      <a:pt x="0" y="2427"/>
                    </a:lnTo>
                    <a:lnTo>
                      <a:pt x="0" y="135824"/>
                    </a:lnTo>
                    <a:lnTo>
                      <a:pt x="14763" y="135824"/>
                    </a:lnTo>
                    <a:lnTo>
                      <a:pt x="14763" y="44512"/>
                    </a:lnTo>
                    <a:cubicBezTo>
                      <a:pt x="18105" y="34805"/>
                      <a:pt x="23328" y="27109"/>
                      <a:pt x="30430" y="21424"/>
                    </a:cubicBezTo>
                    <a:cubicBezTo>
                      <a:pt x="37463" y="15739"/>
                      <a:pt x="45611" y="12896"/>
                      <a:pt x="54733" y="12896"/>
                    </a:cubicBezTo>
                    <a:cubicBezTo>
                      <a:pt x="65735" y="12896"/>
                      <a:pt x="73673" y="15808"/>
                      <a:pt x="78687" y="21632"/>
                    </a:cubicBezTo>
                    <a:cubicBezTo>
                      <a:pt x="83631" y="27456"/>
                      <a:pt x="86207" y="36331"/>
                      <a:pt x="86277" y="48256"/>
                    </a:cubicBezTo>
                    <a:lnTo>
                      <a:pt x="86277" y="135893"/>
                    </a:lnTo>
                    <a:lnTo>
                      <a:pt x="101040" y="135893"/>
                    </a:lnTo>
                    <a:lnTo>
                      <a:pt x="101040" y="48395"/>
                    </a:lnTo>
                    <a:cubicBezTo>
                      <a:pt x="100970" y="32309"/>
                      <a:pt x="97419" y="20245"/>
                      <a:pt x="90386" y="12133"/>
                    </a:cubicBezTo>
                    <a:cubicBezTo>
                      <a:pt x="83283" y="4021"/>
                      <a:pt x="72629" y="0"/>
                      <a:pt x="58284" y="0"/>
                    </a:cubicBezTo>
                  </a:path>
                </a:pathLst>
              </a:custGeom>
              <a:solidFill>
                <a:srgbClr val="353551"/>
              </a:solidFill>
              <a:ln w="6941" cap="flat">
                <a:noFill/>
                <a:prstDash val="solid"/>
                <a:miter/>
              </a:ln>
            </p:spPr>
            <p:txBody>
              <a:bodyPr rtlCol="0" anchor="ctr"/>
              <a:lstStyle/>
              <a:p>
                <a:endParaRPr lang="en-US"/>
              </a:p>
            </p:txBody>
          </p:sp>
        </p:grpSp>
        <p:grpSp>
          <p:nvGrpSpPr>
            <p:cNvPr id="51" name="Graphic 7">
              <a:extLst>
                <a:ext uri="{FF2B5EF4-FFF2-40B4-BE49-F238E27FC236}">
                  <a16:creationId xmlns:a16="http://schemas.microsoft.com/office/drawing/2014/main" id="{9BF056B8-BABD-D043-9EED-7F59BC562E8A}"/>
                </a:ext>
              </a:extLst>
            </p:cNvPr>
            <p:cNvGrpSpPr/>
            <p:nvPr/>
          </p:nvGrpSpPr>
          <p:grpSpPr>
            <a:xfrm>
              <a:off x="760543" y="5458622"/>
              <a:ext cx="1559491" cy="979776"/>
              <a:chOff x="760543" y="5458622"/>
              <a:chExt cx="1559491" cy="979776"/>
            </a:xfrm>
            <a:solidFill>
              <a:schemeClr val="accent1"/>
            </a:solidFill>
          </p:grpSpPr>
          <p:sp>
            <p:nvSpPr>
              <p:cNvPr id="52" name="Freeform 51">
                <a:extLst>
                  <a:ext uri="{FF2B5EF4-FFF2-40B4-BE49-F238E27FC236}">
                    <a16:creationId xmlns:a16="http://schemas.microsoft.com/office/drawing/2014/main" id="{A265C5DE-14D4-CE41-BDF7-F59B93A370DC}"/>
                  </a:ext>
                </a:extLst>
              </p:cNvPr>
              <p:cNvSpPr/>
              <p:nvPr/>
            </p:nvSpPr>
            <p:spPr>
              <a:xfrm>
                <a:off x="2212102" y="6249396"/>
                <a:ext cx="107933" cy="189002"/>
              </a:xfrm>
              <a:custGeom>
                <a:avLst/>
                <a:gdLst>
                  <a:gd name="connsiteX0" fmla="*/ 94076 w 107933"/>
                  <a:gd name="connsiteY0" fmla="*/ 2496 h 189002"/>
                  <a:gd name="connsiteX1" fmla="*/ 93310 w 107933"/>
                  <a:gd name="connsiteY1" fmla="*/ 21701 h 189002"/>
                  <a:gd name="connsiteX2" fmla="*/ 51738 w 107933"/>
                  <a:gd name="connsiteY2" fmla="*/ 0 h 189002"/>
                  <a:gd name="connsiteX3" fmla="*/ 13927 w 107933"/>
                  <a:gd name="connsiteY3" fmla="*/ 18304 h 189002"/>
                  <a:gd name="connsiteX4" fmla="*/ 0 w 107933"/>
                  <a:gd name="connsiteY4" fmla="*/ 67877 h 189002"/>
                  <a:gd name="connsiteX5" fmla="*/ 0 w 107933"/>
                  <a:gd name="connsiteY5" fmla="*/ 69819 h 189002"/>
                  <a:gd name="connsiteX6" fmla="*/ 14136 w 107933"/>
                  <a:gd name="connsiteY6" fmla="*/ 119739 h 189002"/>
                  <a:gd name="connsiteX7" fmla="*/ 51530 w 107933"/>
                  <a:gd name="connsiteY7" fmla="*/ 138251 h 189002"/>
                  <a:gd name="connsiteX8" fmla="*/ 92962 w 107933"/>
                  <a:gd name="connsiteY8" fmla="*/ 118560 h 189002"/>
                  <a:gd name="connsiteX9" fmla="*/ 92962 w 107933"/>
                  <a:gd name="connsiteY9" fmla="*/ 135339 h 189002"/>
                  <a:gd name="connsiteX10" fmla="*/ 82169 w 107933"/>
                  <a:gd name="connsiteY10" fmla="*/ 165637 h 189002"/>
                  <a:gd name="connsiteX11" fmla="*/ 53201 w 107933"/>
                  <a:gd name="connsiteY11" fmla="*/ 176523 h 189002"/>
                  <a:gd name="connsiteX12" fmla="*/ 15807 w 107933"/>
                  <a:gd name="connsiteY12" fmla="*/ 157317 h 189002"/>
                  <a:gd name="connsiteX13" fmla="*/ 7521 w 107933"/>
                  <a:gd name="connsiteY13" fmla="*/ 166192 h 189002"/>
                  <a:gd name="connsiteX14" fmla="*/ 27506 w 107933"/>
                  <a:gd name="connsiteY14" fmla="*/ 182763 h 189002"/>
                  <a:gd name="connsiteX15" fmla="*/ 54176 w 107933"/>
                  <a:gd name="connsiteY15" fmla="*/ 189003 h 189002"/>
                  <a:gd name="connsiteX16" fmla="*/ 93449 w 107933"/>
                  <a:gd name="connsiteY16" fmla="*/ 173957 h 189002"/>
                  <a:gd name="connsiteX17" fmla="*/ 107933 w 107933"/>
                  <a:gd name="connsiteY17" fmla="*/ 133189 h 189002"/>
                  <a:gd name="connsiteX18" fmla="*/ 107933 w 107933"/>
                  <a:gd name="connsiteY18" fmla="*/ 2496 h 189002"/>
                  <a:gd name="connsiteX19" fmla="*/ 94076 w 107933"/>
                  <a:gd name="connsiteY19" fmla="*/ 2496 h 189002"/>
                  <a:gd name="connsiteX20" fmla="*/ 92962 w 107933"/>
                  <a:gd name="connsiteY20" fmla="*/ 101157 h 189002"/>
                  <a:gd name="connsiteX21" fmla="*/ 54245 w 107933"/>
                  <a:gd name="connsiteY21" fmla="*/ 125563 h 189002"/>
                  <a:gd name="connsiteX22" fmla="*/ 25277 w 107933"/>
                  <a:gd name="connsiteY22" fmla="*/ 110864 h 189002"/>
                  <a:gd name="connsiteX23" fmla="*/ 14971 w 107933"/>
                  <a:gd name="connsiteY23" fmla="*/ 70651 h 189002"/>
                  <a:gd name="connsiteX24" fmla="*/ 25347 w 107933"/>
                  <a:gd name="connsiteY24" fmla="*/ 27595 h 189002"/>
                  <a:gd name="connsiteX25" fmla="*/ 54454 w 107933"/>
                  <a:gd name="connsiteY25" fmla="*/ 12965 h 189002"/>
                  <a:gd name="connsiteX26" fmla="*/ 77991 w 107933"/>
                  <a:gd name="connsiteY26" fmla="*/ 19691 h 189002"/>
                  <a:gd name="connsiteX27" fmla="*/ 92962 w 107933"/>
                  <a:gd name="connsiteY27" fmla="*/ 39243 h 189002"/>
                  <a:gd name="connsiteX28" fmla="*/ 92962 w 107933"/>
                  <a:gd name="connsiteY28" fmla="*/ 101157 h 18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7933" h="189002">
                    <a:moveTo>
                      <a:pt x="94076" y="2496"/>
                    </a:moveTo>
                    <a:lnTo>
                      <a:pt x="93310" y="21701"/>
                    </a:lnTo>
                    <a:cubicBezTo>
                      <a:pt x="83770" y="7211"/>
                      <a:pt x="69913" y="0"/>
                      <a:pt x="51738" y="0"/>
                    </a:cubicBezTo>
                    <a:cubicBezTo>
                      <a:pt x="35792" y="0"/>
                      <a:pt x="23188" y="6101"/>
                      <a:pt x="13927" y="18304"/>
                    </a:cubicBezTo>
                    <a:cubicBezTo>
                      <a:pt x="4666" y="30507"/>
                      <a:pt x="0" y="47077"/>
                      <a:pt x="0" y="67877"/>
                    </a:cubicBezTo>
                    <a:lnTo>
                      <a:pt x="0" y="69819"/>
                    </a:lnTo>
                    <a:cubicBezTo>
                      <a:pt x="0" y="90757"/>
                      <a:pt x="4735" y="107397"/>
                      <a:pt x="14136" y="119739"/>
                    </a:cubicBezTo>
                    <a:cubicBezTo>
                      <a:pt x="23536" y="132080"/>
                      <a:pt x="36001" y="138251"/>
                      <a:pt x="51530" y="138251"/>
                    </a:cubicBezTo>
                    <a:cubicBezTo>
                      <a:pt x="69704" y="138251"/>
                      <a:pt x="83492" y="131664"/>
                      <a:pt x="92962" y="118560"/>
                    </a:cubicBezTo>
                    <a:lnTo>
                      <a:pt x="92962" y="135339"/>
                    </a:lnTo>
                    <a:cubicBezTo>
                      <a:pt x="92753" y="148235"/>
                      <a:pt x="89132" y="158357"/>
                      <a:pt x="82169" y="165637"/>
                    </a:cubicBezTo>
                    <a:cubicBezTo>
                      <a:pt x="75205" y="172917"/>
                      <a:pt x="65596" y="176523"/>
                      <a:pt x="53201" y="176523"/>
                    </a:cubicBezTo>
                    <a:cubicBezTo>
                      <a:pt x="38786" y="176523"/>
                      <a:pt x="26322" y="170075"/>
                      <a:pt x="15807" y="157317"/>
                    </a:cubicBezTo>
                    <a:lnTo>
                      <a:pt x="7521" y="166192"/>
                    </a:lnTo>
                    <a:cubicBezTo>
                      <a:pt x="12395" y="173125"/>
                      <a:pt x="19010" y="178603"/>
                      <a:pt x="27506" y="182763"/>
                    </a:cubicBezTo>
                    <a:cubicBezTo>
                      <a:pt x="36001" y="186923"/>
                      <a:pt x="44845" y="189003"/>
                      <a:pt x="54176" y="189003"/>
                    </a:cubicBezTo>
                    <a:cubicBezTo>
                      <a:pt x="70679" y="189003"/>
                      <a:pt x="83770" y="184011"/>
                      <a:pt x="93449" y="173957"/>
                    </a:cubicBezTo>
                    <a:cubicBezTo>
                      <a:pt x="103129" y="163904"/>
                      <a:pt x="107933" y="150315"/>
                      <a:pt x="107933" y="133189"/>
                    </a:cubicBezTo>
                    <a:lnTo>
                      <a:pt x="107933" y="2496"/>
                    </a:lnTo>
                    <a:lnTo>
                      <a:pt x="94076" y="2496"/>
                    </a:lnTo>
                    <a:close/>
                    <a:moveTo>
                      <a:pt x="92962" y="101157"/>
                    </a:moveTo>
                    <a:cubicBezTo>
                      <a:pt x="85372" y="117451"/>
                      <a:pt x="72420" y="125563"/>
                      <a:pt x="54245" y="125563"/>
                    </a:cubicBezTo>
                    <a:cubicBezTo>
                      <a:pt x="41781" y="125563"/>
                      <a:pt x="32101" y="120640"/>
                      <a:pt x="25277" y="110864"/>
                    </a:cubicBezTo>
                    <a:cubicBezTo>
                      <a:pt x="18453" y="101019"/>
                      <a:pt x="14971" y="87637"/>
                      <a:pt x="14971" y="70651"/>
                    </a:cubicBezTo>
                    <a:cubicBezTo>
                      <a:pt x="14971" y="51653"/>
                      <a:pt x="18453" y="37301"/>
                      <a:pt x="25347" y="27595"/>
                    </a:cubicBezTo>
                    <a:cubicBezTo>
                      <a:pt x="32241" y="17819"/>
                      <a:pt x="41990" y="12965"/>
                      <a:pt x="54454" y="12965"/>
                    </a:cubicBezTo>
                    <a:cubicBezTo>
                      <a:pt x="63646" y="12965"/>
                      <a:pt x="71445" y="15184"/>
                      <a:pt x="77991" y="19691"/>
                    </a:cubicBezTo>
                    <a:cubicBezTo>
                      <a:pt x="84467" y="24128"/>
                      <a:pt x="89480" y="30715"/>
                      <a:pt x="92962" y="39243"/>
                    </a:cubicBezTo>
                    <a:lnTo>
                      <a:pt x="92962" y="101157"/>
                    </a:lnTo>
                    <a:close/>
                  </a:path>
                </a:pathLst>
              </a:custGeom>
              <a:solidFill>
                <a:srgbClr val="353551"/>
              </a:solidFill>
              <a:ln w="694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160E1B1-89FD-3A4B-9AF7-2C706F4AF427}"/>
                  </a:ext>
                </a:extLst>
              </p:cNvPr>
              <p:cNvSpPr/>
              <p:nvPr/>
            </p:nvSpPr>
            <p:spPr>
              <a:xfrm>
                <a:off x="760543" y="5458622"/>
                <a:ext cx="308468" cy="307133"/>
              </a:xfrm>
              <a:custGeom>
                <a:avLst/>
                <a:gdLst>
                  <a:gd name="connsiteX0" fmla="*/ 90066 w 308468"/>
                  <a:gd name="connsiteY0" fmla="*/ 293169 h 307133"/>
                  <a:gd name="connsiteX1" fmla="*/ 294443 w 308468"/>
                  <a:gd name="connsiteY1" fmla="*/ 217457 h 307133"/>
                  <a:gd name="connsiteX2" fmla="*/ 218402 w 308468"/>
                  <a:gd name="connsiteY2" fmla="*/ 13963 h 307133"/>
                  <a:gd name="connsiteX3" fmla="*/ 14025 w 308468"/>
                  <a:gd name="connsiteY3" fmla="*/ 89745 h 307133"/>
                  <a:gd name="connsiteX4" fmla="*/ 90066 w 308468"/>
                  <a:gd name="connsiteY4" fmla="*/ 293169 h 307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468" h="307133">
                    <a:moveTo>
                      <a:pt x="90066" y="293169"/>
                    </a:moveTo>
                    <a:cubicBezTo>
                      <a:pt x="167500" y="328459"/>
                      <a:pt x="258999" y="294555"/>
                      <a:pt x="294443" y="217457"/>
                    </a:cubicBezTo>
                    <a:cubicBezTo>
                      <a:pt x="329887" y="140358"/>
                      <a:pt x="295836" y="49254"/>
                      <a:pt x="218402" y="13963"/>
                    </a:cubicBezTo>
                    <a:cubicBezTo>
                      <a:pt x="140969" y="-21327"/>
                      <a:pt x="49469" y="12577"/>
                      <a:pt x="14025" y="89745"/>
                    </a:cubicBezTo>
                    <a:cubicBezTo>
                      <a:pt x="-21419" y="166843"/>
                      <a:pt x="12633" y="257947"/>
                      <a:pt x="90066" y="293169"/>
                    </a:cubicBezTo>
                  </a:path>
                </a:pathLst>
              </a:custGeom>
              <a:solidFill>
                <a:srgbClr val="F39F1E"/>
              </a:solidFill>
              <a:ln w="6941" cap="flat">
                <a:noFill/>
                <a:prstDash val="solid"/>
                <a:miter/>
              </a:ln>
            </p:spPr>
            <p:txBody>
              <a:bodyPr rtlCol="0" anchor="ctr"/>
              <a:lstStyle/>
              <a:p>
                <a:endParaRPr lang="en-US"/>
              </a:p>
            </p:txBody>
          </p:sp>
        </p:grpSp>
        <p:sp>
          <p:nvSpPr>
            <p:cNvPr id="54" name="Freeform 53">
              <a:extLst>
                <a:ext uri="{FF2B5EF4-FFF2-40B4-BE49-F238E27FC236}">
                  <a16:creationId xmlns:a16="http://schemas.microsoft.com/office/drawing/2014/main" id="{748EE3C8-09AA-BA49-979B-BD49BCA832DD}"/>
                </a:ext>
              </a:extLst>
            </p:cNvPr>
            <p:cNvSpPr/>
            <p:nvPr/>
          </p:nvSpPr>
          <p:spPr>
            <a:xfrm>
              <a:off x="546168" y="5733140"/>
              <a:ext cx="737289" cy="704842"/>
            </a:xfrm>
            <a:custGeom>
              <a:avLst/>
              <a:gdLst>
                <a:gd name="connsiteX0" fmla="*/ 504432 w 737289"/>
                <a:gd name="connsiteY0" fmla="*/ 73563 h 704842"/>
                <a:gd name="connsiteX1" fmla="*/ 411609 w 737289"/>
                <a:gd name="connsiteY1" fmla="*/ 153504 h 704842"/>
                <a:gd name="connsiteX2" fmla="*/ 368575 w 737289"/>
                <a:gd name="connsiteY2" fmla="*/ 221797 h 704842"/>
                <a:gd name="connsiteX3" fmla="*/ 325541 w 737289"/>
                <a:gd name="connsiteY3" fmla="*/ 153504 h 704842"/>
                <a:gd name="connsiteX4" fmla="*/ 232718 w 737289"/>
                <a:gd name="connsiteY4" fmla="*/ 73563 h 704842"/>
                <a:gd name="connsiteX5" fmla="*/ 0 w 737289"/>
                <a:gd name="connsiteY5" fmla="*/ 0 h 704842"/>
                <a:gd name="connsiteX6" fmla="*/ 0 w 737289"/>
                <a:gd name="connsiteY6" fmla="*/ 130971 h 704842"/>
                <a:gd name="connsiteX7" fmla="*/ 187943 w 737289"/>
                <a:gd name="connsiteY7" fmla="*/ 157595 h 704842"/>
                <a:gd name="connsiteX8" fmla="*/ 327491 w 737289"/>
                <a:gd name="connsiteY8" fmla="*/ 281424 h 704842"/>
                <a:gd name="connsiteX9" fmla="*/ 342323 w 737289"/>
                <a:gd name="connsiteY9" fmla="*/ 326768 h 704842"/>
                <a:gd name="connsiteX10" fmla="*/ 345456 w 737289"/>
                <a:gd name="connsiteY10" fmla="*/ 351173 h 704842"/>
                <a:gd name="connsiteX11" fmla="*/ 346013 w 737289"/>
                <a:gd name="connsiteY11" fmla="*/ 359147 h 704842"/>
                <a:gd name="connsiteX12" fmla="*/ 347267 w 737289"/>
                <a:gd name="connsiteY12" fmla="*/ 378699 h 704842"/>
                <a:gd name="connsiteX13" fmla="*/ 354370 w 737289"/>
                <a:gd name="connsiteY13" fmla="*/ 487413 h 704842"/>
                <a:gd name="connsiteX14" fmla="*/ 368645 w 737289"/>
                <a:gd name="connsiteY14" fmla="*/ 704843 h 704842"/>
                <a:gd name="connsiteX15" fmla="*/ 382850 w 737289"/>
                <a:gd name="connsiteY15" fmla="*/ 487413 h 704842"/>
                <a:gd name="connsiteX16" fmla="*/ 389953 w 737289"/>
                <a:gd name="connsiteY16" fmla="*/ 378699 h 704842"/>
                <a:gd name="connsiteX17" fmla="*/ 391276 w 737289"/>
                <a:gd name="connsiteY17" fmla="*/ 358939 h 704842"/>
                <a:gd name="connsiteX18" fmla="*/ 391833 w 737289"/>
                <a:gd name="connsiteY18" fmla="*/ 351173 h 704842"/>
                <a:gd name="connsiteX19" fmla="*/ 394966 w 737289"/>
                <a:gd name="connsiteY19" fmla="*/ 326768 h 704842"/>
                <a:gd name="connsiteX20" fmla="*/ 409799 w 737289"/>
                <a:gd name="connsiteY20" fmla="*/ 281424 h 704842"/>
                <a:gd name="connsiteX21" fmla="*/ 549346 w 737289"/>
                <a:gd name="connsiteY21" fmla="*/ 157595 h 704842"/>
                <a:gd name="connsiteX22" fmla="*/ 737289 w 737289"/>
                <a:gd name="connsiteY22" fmla="*/ 130971 h 704842"/>
                <a:gd name="connsiteX23" fmla="*/ 737289 w 737289"/>
                <a:gd name="connsiteY23" fmla="*/ 69 h 704842"/>
                <a:gd name="connsiteX24" fmla="*/ 504432 w 737289"/>
                <a:gd name="connsiteY24" fmla="*/ 73563 h 70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7289" h="704842">
                  <a:moveTo>
                    <a:pt x="504432" y="73563"/>
                  </a:moveTo>
                  <a:cubicBezTo>
                    <a:pt x="469684" y="95125"/>
                    <a:pt x="438070" y="122027"/>
                    <a:pt x="411609" y="153504"/>
                  </a:cubicBezTo>
                  <a:cubicBezTo>
                    <a:pt x="394270" y="174096"/>
                    <a:pt x="379856" y="197253"/>
                    <a:pt x="368575" y="221797"/>
                  </a:cubicBezTo>
                  <a:cubicBezTo>
                    <a:pt x="357294" y="197253"/>
                    <a:pt x="342810" y="174096"/>
                    <a:pt x="325541" y="153504"/>
                  </a:cubicBezTo>
                  <a:cubicBezTo>
                    <a:pt x="299149" y="122027"/>
                    <a:pt x="267466" y="95125"/>
                    <a:pt x="232718" y="73563"/>
                  </a:cubicBezTo>
                  <a:cubicBezTo>
                    <a:pt x="163223" y="30021"/>
                    <a:pt x="82378" y="6101"/>
                    <a:pt x="0" y="0"/>
                  </a:cubicBezTo>
                  <a:lnTo>
                    <a:pt x="0" y="130971"/>
                  </a:lnTo>
                  <a:cubicBezTo>
                    <a:pt x="63019" y="125077"/>
                    <a:pt x="128615" y="132912"/>
                    <a:pt x="187943" y="157595"/>
                  </a:cubicBezTo>
                  <a:cubicBezTo>
                    <a:pt x="246854" y="181931"/>
                    <a:pt x="300403" y="223669"/>
                    <a:pt x="327491" y="281424"/>
                  </a:cubicBezTo>
                  <a:cubicBezTo>
                    <a:pt x="334245" y="295776"/>
                    <a:pt x="339259" y="310960"/>
                    <a:pt x="342323" y="326768"/>
                  </a:cubicBezTo>
                  <a:cubicBezTo>
                    <a:pt x="343855" y="334187"/>
                    <a:pt x="344760" y="342437"/>
                    <a:pt x="345456" y="351173"/>
                  </a:cubicBezTo>
                  <a:cubicBezTo>
                    <a:pt x="345596" y="353877"/>
                    <a:pt x="345805" y="356512"/>
                    <a:pt x="346013" y="359147"/>
                  </a:cubicBezTo>
                  <a:cubicBezTo>
                    <a:pt x="346431" y="365595"/>
                    <a:pt x="346849" y="372181"/>
                    <a:pt x="347267" y="378699"/>
                  </a:cubicBezTo>
                  <a:lnTo>
                    <a:pt x="354370" y="487413"/>
                  </a:lnTo>
                  <a:lnTo>
                    <a:pt x="368645" y="704843"/>
                  </a:lnTo>
                  <a:lnTo>
                    <a:pt x="382850" y="487413"/>
                  </a:lnTo>
                  <a:lnTo>
                    <a:pt x="389953" y="378699"/>
                  </a:lnTo>
                  <a:cubicBezTo>
                    <a:pt x="390440" y="372112"/>
                    <a:pt x="390858" y="365525"/>
                    <a:pt x="391276" y="358939"/>
                  </a:cubicBezTo>
                  <a:cubicBezTo>
                    <a:pt x="391485" y="356373"/>
                    <a:pt x="391624" y="353808"/>
                    <a:pt x="391833" y="351173"/>
                  </a:cubicBezTo>
                  <a:cubicBezTo>
                    <a:pt x="392529" y="342507"/>
                    <a:pt x="393365" y="334187"/>
                    <a:pt x="394966" y="326768"/>
                  </a:cubicBezTo>
                  <a:cubicBezTo>
                    <a:pt x="398030" y="310960"/>
                    <a:pt x="403044" y="295776"/>
                    <a:pt x="409799" y="281424"/>
                  </a:cubicBezTo>
                  <a:cubicBezTo>
                    <a:pt x="436886" y="223739"/>
                    <a:pt x="490435" y="181931"/>
                    <a:pt x="549346" y="157595"/>
                  </a:cubicBezTo>
                  <a:cubicBezTo>
                    <a:pt x="608605" y="132912"/>
                    <a:pt x="674270" y="125077"/>
                    <a:pt x="737289" y="130971"/>
                  </a:cubicBezTo>
                  <a:lnTo>
                    <a:pt x="737289" y="69"/>
                  </a:lnTo>
                  <a:cubicBezTo>
                    <a:pt x="654772" y="6101"/>
                    <a:pt x="573927" y="30091"/>
                    <a:pt x="504432" y="73563"/>
                  </a:cubicBezTo>
                </a:path>
              </a:pathLst>
            </a:custGeom>
            <a:solidFill>
              <a:srgbClr val="F39F1E"/>
            </a:solidFill>
            <a:ln w="6941" cap="flat">
              <a:noFill/>
              <a:prstDash val="solid"/>
              <a:miter/>
            </a:ln>
          </p:spPr>
          <p:txBody>
            <a:bodyPr rtlCol="0" anchor="ctr"/>
            <a:lstStyle/>
            <a:p>
              <a:endParaRPr lang="en-US"/>
            </a:p>
          </p:txBody>
        </p:sp>
      </p:grpSp>
      <p:sp>
        <p:nvSpPr>
          <p:cNvPr id="61" name="TextBox 60">
            <a:extLst>
              <a:ext uri="{FF2B5EF4-FFF2-40B4-BE49-F238E27FC236}">
                <a16:creationId xmlns:a16="http://schemas.microsoft.com/office/drawing/2014/main" id="{2F8BAEF2-F355-9D4B-96C9-FABAF92C96DD}"/>
              </a:ext>
            </a:extLst>
          </p:cNvPr>
          <p:cNvSpPr txBox="1"/>
          <p:nvPr/>
        </p:nvSpPr>
        <p:spPr>
          <a:xfrm>
            <a:off x="7402438" y="3800981"/>
            <a:ext cx="4023950" cy="1077218"/>
          </a:xfrm>
          <a:prstGeom prst="rect">
            <a:avLst/>
          </a:prstGeom>
          <a:noFill/>
        </p:spPr>
        <p:txBody>
          <a:bodyPr wrap="square" rtlCol="0">
            <a:spAutoFit/>
          </a:bodyPr>
          <a:lstStyle/>
          <a:p>
            <a:pPr algn="ctr"/>
            <a:r>
              <a:rPr lang="en-US" sz="2000" dirty="0">
                <a:solidFill>
                  <a:srgbClr val="EF4866"/>
                </a:solidFill>
                <a:latin typeface="Verdana" panose="020B0604030504040204" pitchFamily="34" charset="0"/>
                <a:ea typeface="Verdana" panose="020B0604030504040204" pitchFamily="34" charset="0"/>
                <a:cs typeface="Verdana" panose="020B0604030504040204" pitchFamily="34" charset="0"/>
              </a:rPr>
              <a:t>A challenge to transport fruits and vegetables to market</a:t>
            </a:r>
          </a:p>
          <a:p>
            <a:endParaRPr lang="en-US" sz="2400" dirty="0"/>
          </a:p>
        </p:txBody>
      </p:sp>
      <p:pic>
        <p:nvPicPr>
          <p:cNvPr id="149" name="Graphic 148">
            <a:extLst>
              <a:ext uri="{FF2B5EF4-FFF2-40B4-BE49-F238E27FC236}">
                <a16:creationId xmlns:a16="http://schemas.microsoft.com/office/drawing/2014/main" id="{7A05361B-3DD7-D848-90DD-7C70829410D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26079" y="486763"/>
            <a:ext cx="5609463" cy="4498155"/>
          </a:xfrm>
          <a:prstGeom prst="rect">
            <a:avLst/>
          </a:prstGeom>
        </p:spPr>
      </p:pic>
      <p:pic>
        <p:nvPicPr>
          <p:cNvPr id="151" name="Graphic 150">
            <a:extLst>
              <a:ext uri="{FF2B5EF4-FFF2-40B4-BE49-F238E27FC236}">
                <a16:creationId xmlns:a16="http://schemas.microsoft.com/office/drawing/2014/main" id="{B15AA52F-7CBD-3842-88BA-3CC4E0F2544C}"/>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t="22634" b="29719"/>
          <a:stretch/>
        </p:blipFill>
        <p:spPr>
          <a:xfrm>
            <a:off x="3011576" y="-1"/>
            <a:ext cx="8271942" cy="5577741"/>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BE6C0D6B-CAB5-CD4E-8E8B-6F6463B2A00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833532" y="5714791"/>
            <a:ext cx="2067498" cy="1080160"/>
          </a:xfrm>
          <a:prstGeom prst="rect">
            <a:avLst/>
          </a:prstGeom>
        </p:spPr>
      </p:pic>
    </p:spTree>
    <p:extLst>
      <p:ext uri="{BB962C8B-B14F-4D97-AF65-F5344CB8AC3E}">
        <p14:creationId xmlns:p14="http://schemas.microsoft.com/office/powerpoint/2010/main" val="1830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1F804F-CC55-4A5D-B1FA-A8D2661875E0}"/>
              </a:ext>
            </a:extLst>
          </p:cNvPr>
          <p:cNvSpPr txBox="1"/>
          <p:nvPr/>
        </p:nvSpPr>
        <p:spPr>
          <a:xfrm>
            <a:off x="6542630" y="1547105"/>
            <a:ext cx="5249506" cy="4985980"/>
          </a:xfrm>
          <a:prstGeom prst="rect">
            <a:avLst/>
          </a:prstGeom>
          <a:noFill/>
        </p:spPr>
        <p:txBody>
          <a:bodyPr wrap="square" rtlCol="0">
            <a:spAutoFit/>
          </a:bodyPr>
          <a:lstStyle/>
          <a:p>
            <a:pPr>
              <a:lnSpc>
                <a:spcPct val="150000"/>
              </a:lnSpc>
            </a:pPr>
            <a:r>
              <a:rPr lang="en-GB" sz="1600" dirty="0">
                <a:solidFill>
                  <a:srgbClr val="353551"/>
                </a:solidFill>
                <a:latin typeface="Verdana" panose="020B0604030504040204" pitchFamily="34" charset="0"/>
                <a:ea typeface="Verdana" panose="020B0604030504040204" pitchFamily="34" charset="0"/>
                <a:cs typeface="Verdana" panose="020B0604030504040204" pitchFamily="34" charset="0"/>
              </a:rPr>
              <a:t>Dr </a:t>
            </a:r>
            <a:r>
              <a:rPr lang="en-GB" sz="1600" dirty="0" err="1">
                <a:solidFill>
                  <a:srgbClr val="353551"/>
                </a:solidFill>
                <a:latin typeface="Verdana" panose="020B0604030504040204" pitchFamily="34" charset="0"/>
                <a:ea typeface="Verdana" panose="020B0604030504040204" pitchFamily="34" charset="0"/>
                <a:cs typeface="Verdana" panose="020B0604030504040204" pitchFamily="34" charset="0"/>
              </a:rPr>
              <a:t>Suneetha</a:t>
            </a:r>
            <a:r>
              <a:rPr lang="en-GB" sz="1600" dirty="0">
                <a:solidFill>
                  <a:srgbClr val="353551"/>
                </a:solidFill>
                <a:latin typeface="Verdana" panose="020B0604030504040204" pitchFamily="34" charset="0"/>
                <a:ea typeface="Verdana" panose="020B0604030504040204" pitchFamily="34" charset="0"/>
                <a:cs typeface="Verdana" panose="020B0604030504040204" pitchFamily="34" charset="0"/>
              </a:rPr>
              <a:t> </a:t>
            </a:r>
            <a:r>
              <a:rPr lang="en-GB" sz="1600" dirty="0" err="1">
                <a:solidFill>
                  <a:srgbClr val="353551"/>
                </a:solidFill>
                <a:latin typeface="Verdana" panose="020B0604030504040204" pitchFamily="34" charset="0"/>
                <a:ea typeface="Verdana" panose="020B0604030504040204" pitchFamily="34" charset="0"/>
                <a:cs typeface="Verdana" panose="020B0604030504040204" pitchFamily="34" charset="0"/>
              </a:rPr>
              <a:t>Kadiyala</a:t>
            </a:r>
            <a:r>
              <a:rPr lang="en-GB" sz="1600" dirty="0">
                <a:solidFill>
                  <a:srgbClr val="353551"/>
                </a:solidFill>
                <a:latin typeface="Verdana" panose="020B0604030504040204" pitchFamily="34" charset="0"/>
                <a:ea typeface="Verdana" panose="020B0604030504040204" pitchFamily="34" charset="0"/>
                <a:cs typeface="Verdana" panose="020B0604030504040204" pitchFamily="34" charset="0"/>
              </a:rPr>
              <a:t>, a </a:t>
            </a: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researcher with </a:t>
            </a:r>
          </a:p>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Action Against Stunting </a:t>
            </a:r>
            <a:r>
              <a:rPr lang="en-GB" sz="1600" dirty="0">
                <a:solidFill>
                  <a:srgbClr val="353551"/>
                </a:solidFill>
                <a:latin typeface="Verdana" panose="020B0604030504040204" pitchFamily="34" charset="0"/>
                <a:ea typeface="Verdana" panose="020B0604030504040204" pitchFamily="34" charset="0"/>
                <a:cs typeface="Verdana" panose="020B0604030504040204" pitchFamily="34" charset="0"/>
              </a:rPr>
              <a:t>from the </a:t>
            </a:r>
          </a:p>
          <a:p>
            <a:pPr>
              <a:lnSpc>
                <a:spcPct val="150000"/>
              </a:lnSpc>
            </a:pPr>
            <a:r>
              <a:rPr lang="en-GB" sz="1600" dirty="0">
                <a:solidFill>
                  <a:srgbClr val="353551"/>
                </a:solidFill>
                <a:latin typeface="Verdana" panose="020B0604030504040204" pitchFamily="34" charset="0"/>
                <a:ea typeface="Verdana" panose="020B0604030504040204" pitchFamily="34" charset="0"/>
                <a:cs typeface="Verdana" panose="020B0604030504040204" pitchFamily="34" charset="0"/>
              </a:rPr>
              <a:t>London School of Hygiene and Tropical Medicine,</a:t>
            </a:r>
          </a:p>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claims that on average people in India only eat</a:t>
            </a:r>
          </a:p>
          <a:p>
            <a:r>
              <a:rPr lang="en-US" sz="2400" dirty="0">
                <a:solidFill>
                  <a:srgbClr val="EF4866"/>
                </a:solidFill>
                <a:latin typeface="Verdana" panose="020B0604030504040204" pitchFamily="34" charset="0"/>
                <a:ea typeface="Verdana" panose="020B0604030504040204" pitchFamily="34" charset="0"/>
                <a:cs typeface="Verdana" panose="020B0604030504040204" pitchFamily="34" charset="0"/>
              </a:rPr>
              <a:t>200g</a:t>
            </a: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 of fruit and vegetables per day, yet</a:t>
            </a:r>
          </a:p>
          <a:p>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1600" i="1" dirty="0">
                <a:solidFill>
                  <a:srgbClr val="EF4866"/>
                </a:solidFill>
                <a:latin typeface="Verdana" panose="020B0604030504040204" pitchFamily="34" charset="0"/>
                <a:ea typeface="Verdana" panose="020B0604030504040204" pitchFamily="34" charset="0"/>
                <a:cs typeface="Verdana" panose="020B0604030504040204" pitchFamily="34" charset="0"/>
              </a:rPr>
              <a:t>‘Fruit and vegetables are rich in key nutrients, and eating the recommended daily amount is important during pregnancy and throughout life to prevent many illnesses and disease.’</a:t>
            </a:r>
          </a:p>
          <a:p>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The World Health Organisation (WHO)</a:t>
            </a: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recommends that people eat </a:t>
            </a:r>
            <a:r>
              <a:rPr lang="en-US" sz="2400" dirty="0">
                <a:solidFill>
                  <a:srgbClr val="EF4866"/>
                </a:solidFill>
                <a:latin typeface="Verdana" panose="020B0604030504040204" pitchFamily="34" charset="0"/>
                <a:ea typeface="Verdana" panose="020B0604030504040204" pitchFamily="34" charset="0"/>
                <a:cs typeface="Verdana" panose="020B0604030504040204" pitchFamily="34" charset="0"/>
              </a:rPr>
              <a:t>400g</a:t>
            </a: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 </a:t>
            </a:r>
          </a:p>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of fruit and vegetables per day. </a:t>
            </a:r>
          </a:p>
          <a:p>
            <a:endParaRPr lang="en-US" dirty="0"/>
          </a:p>
        </p:txBody>
      </p:sp>
      <p:pic>
        <p:nvPicPr>
          <p:cNvPr id="6" name="Picture 5" descr="A picture containing text, computer, indoor, display&#10;&#10;Description automatically generated">
            <a:extLst>
              <a:ext uri="{FF2B5EF4-FFF2-40B4-BE49-F238E27FC236}">
                <a16:creationId xmlns:a16="http://schemas.microsoft.com/office/drawing/2014/main" id="{9C81BB84-C039-49C6-91A2-E7281733B4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69921" y="3267256"/>
            <a:ext cx="3023864" cy="3023864"/>
          </a:xfrm>
          <a:prstGeom prst="ellipse">
            <a:avLst/>
          </a:prstGeom>
          <a:ln w="114300">
            <a:solidFill>
              <a:srgbClr val="EF4866"/>
            </a:solidFill>
          </a:ln>
        </p:spPr>
      </p:pic>
      <p:sp>
        <p:nvSpPr>
          <p:cNvPr id="2" name="Slide Number Placeholder 1">
            <a:extLst>
              <a:ext uri="{FF2B5EF4-FFF2-40B4-BE49-F238E27FC236}">
                <a16:creationId xmlns:a16="http://schemas.microsoft.com/office/drawing/2014/main" id="{72346029-832B-5343-A23C-5EEFB4D2DC08}"/>
              </a:ext>
            </a:extLst>
          </p:cNvPr>
          <p:cNvSpPr>
            <a:spLocks noGrp="1"/>
          </p:cNvSpPr>
          <p:nvPr>
            <p:ph type="sldNum" sz="quarter" idx="12"/>
          </p:nvPr>
        </p:nvSpPr>
        <p:spPr/>
        <p:txBody>
          <a:bodyPr/>
          <a:lstStyle/>
          <a:p>
            <a:fld id="{280D8A99-439F-4B51-82F2-EA628195B91F}" type="slidenum">
              <a:rPr lang="en-GB" smtClean="0"/>
              <a:t>9</a:t>
            </a:fld>
            <a:endParaRPr lang="en-GB" dirty="0"/>
          </a:p>
        </p:txBody>
      </p:sp>
      <p:sp>
        <p:nvSpPr>
          <p:cNvPr id="7" name="TextBox 6">
            <a:extLst>
              <a:ext uri="{FF2B5EF4-FFF2-40B4-BE49-F238E27FC236}">
                <a16:creationId xmlns:a16="http://schemas.microsoft.com/office/drawing/2014/main" id="{9C0A7226-0301-8942-B560-F6A5B513F18E}"/>
              </a:ext>
            </a:extLst>
          </p:cNvPr>
          <p:cNvSpPr txBox="1"/>
          <p:nvPr/>
        </p:nvSpPr>
        <p:spPr>
          <a:xfrm>
            <a:off x="0" y="0"/>
            <a:ext cx="12192000" cy="1080000"/>
          </a:xfrm>
          <a:prstGeom prst="rect">
            <a:avLst/>
          </a:prstGeom>
          <a:solidFill>
            <a:srgbClr val="EF4866"/>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Research findings – from women and children in India</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9" name="Group 8">
            <a:extLst>
              <a:ext uri="{FF2B5EF4-FFF2-40B4-BE49-F238E27FC236}">
                <a16:creationId xmlns:a16="http://schemas.microsoft.com/office/drawing/2014/main" id="{647FDBC5-CF48-904F-A1EA-768054B63810}"/>
              </a:ext>
            </a:extLst>
          </p:cNvPr>
          <p:cNvGrpSpPr/>
          <p:nvPr/>
        </p:nvGrpSpPr>
        <p:grpSpPr>
          <a:xfrm>
            <a:off x="595422" y="1400458"/>
            <a:ext cx="3277242" cy="3277241"/>
            <a:chOff x="3993045" y="3400371"/>
            <a:chExt cx="2700649" cy="2700648"/>
          </a:xfrm>
        </p:grpSpPr>
        <p:sp>
          <p:nvSpPr>
            <p:cNvPr id="10" name="Oval 9">
              <a:extLst>
                <a:ext uri="{FF2B5EF4-FFF2-40B4-BE49-F238E27FC236}">
                  <a16:creationId xmlns:a16="http://schemas.microsoft.com/office/drawing/2014/main" id="{51BAEA5A-E8B6-464B-94E1-FB3EB831BF77}"/>
                </a:ext>
              </a:extLst>
            </p:cNvPr>
            <p:cNvSpPr/>
            <p:nvPr/>
          </p:nvSpPr>
          <p:spPr>
            <a:xfrm>
              <a:off x="3993045" y="3400371"/>
              <a:ext cx="2700648" cy="2700648"/>
            </a:xfrm>
            <a:prstGeom prst="ellipse">
              <a:avLst/>
            </a:prstGeom>
            <a:solidFill>
              <a:srgbClr val="35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A3A7423-FA07-E549-9C6F-611D1DB30A57}"/>
                </a:ext>
              </a:extLst>
            </p:cNvPr>
            <p:cNvSpPr txBox="1"/>
            <p:nvPr/>
          </p:nvSpPr>
          <p:spPr>
            <a:xfrm>
              <a:off x="3993046" y="3784345"/>
              <a:ext cx="2700648" cy="2016333"/>
            </a:xfrm>
            <a:prstGeom prst="rect">
              <a:avLst/>
            </a:prstGeom>
            <a:noFill/>
          </p:spPr>
          <p:txBody>
            <a:bodyPr wrap="square" rtlCol="0" anchor="ctr">
              <a:spAutoFit/>
            </a:bodyPr>
            <a:lstStyle/>
            <a:p>
              <a:pPr algn="ctr"/>
              <a:r>
                <a:rPr lang="en-US" sz="1700" b="1" dirty="0">
                  <a:solidFill>
                    <a:schemeClr val="bg1"/>
                  </a:solidFill>
                  <a:latin typeface="Verdana" panose="020B0604030504040204" pitchFamily="34" charset="0"/>
                  <a:ea typeface="Verdana" panose="020B0604030504040204" pitchFamily="34" charset="0"/>
                  <a:cs typeface="Verdana" panose="020B0604030504040204" pitchFamily="34" charset="0"/>
                </a:rPr>
                <a:t>Some of the </a:t>
              </a:r>
            </a:p>
            <a:p>
              <a:pPr algn="ctr"/>
              <a:r>
                <a:rPr lang="en-US" sz="1700" b="1" dirty="0">
                  <a:solidFill>
                    <a:schemeClr val="bg1"/>
                  </a:solidFill>
                  <a:latin typeface="Verdana" panose="020B0604030504040204" pitchFamily="34" charset="0"/>
                  <a:ea typeface="Verdana" panose="020B0604030504040204" pitchFamily="34" charset="0"/>
                  <a:cs typeface="Verdana" panose="020B0604030504040204" pitchFamily="34" charset="0"/>
                </a:rPr>
                <a:t>research findings </a:t>
              </a:r>
            </a:p>
            <a:p>
              <a:pPr algn="ctr"/>
              <a:r>
                <a:rPr lang="en-US" sz="1700" b="1" dirty="0">
                  <a:solidFill>
                    <a:schemeClr val="bg1"/>
                  </a:solidFill>
                  <a:latin typeface="Verdana" panose="020B0604030504040204" pitchFamily="34" charset="0"/>
                  <a:ea typeface="Verdana" panose="020B0604030504040204" pitchFamily="34" charset="0"/>
                  <a:cs typeface="Verdana" panose="020B0604030504040204" pitchFamily="34" charset="0"/>
                </a:rPr>
                <a:t>from studies into </a:t>
              </a:r>
            </a:p>
            <a:p>
              <a:pPr algn="ctr"/>
              <a:r>
                <a:rPr lang="en-US" sz="1700" b="1" dirty="0">
                  <a:solidFill>
                    <a:schemeClr val="bg1"/>
                  </a:solidFill>
                  <a:latin typeface="Verdana" panose="020B0604030504040204" pitchFamily="34" charset="0"/>
                  <a:ea typeface="Verdana" panose="020B0604030504040204" pitchFamily="34" charset="0"/>
                  <a:cs typeface="Verdana" panose="020B0604030504040204" pitchFamily="34" charset="0"/>
                </a:rPr>
                <a:t>the diets of pregnant women and children </a:t>
              </a:r>
            </a:p>
            <a:p>
              <a:pPr algn="ctr"/>
              <a:r>
                <a:rPr lang="en-US" sz="1700" b="1" dirty="0">
                  <a:solidFill>
                    <a:schemeClr val="bg1"/>
                  </a:solidFill>
                  <a:latin typeface="Verdana" panose="020B0604030504040204" pitchFamily="34" charset="0"/>
                  <a:ea typeface="Verdana" panose="020B0604030504040204" pitchFamily="34" charset="0"/>
                  <a:cs typeface="Verdana" panose="020B0604030504040204" pitchFamily="34" charset="0"/>
                </a:rPr>
                <a:t>in parts of India </a:t>
              </a:r>
            </a:p>
            <a:p>
              <a:pPr algn="ctr"/>
              <a:r>
                <a:rPr lang="en-US" sz="1700" b="1" dirty="0">
                  <a:solidFill>
                    <a:schemeClr val="bg1"/>
                  </a:solidFill>
                  <a:latin typeface="Verdana" panose="020B0604030504040204" pitchFamily="34" charset="0"/>
                  <a:ea typeface="Verdana" panose="020B0604030504040204" pitchFamily="34" charset="0"/>
                  <a:cs typeface="Verdana" panose="020B0604030504040204" pitchFamily="34" charset="0"/>
                </a:rPr>
                <a:t>are concerning </a:t>
              </a:r>
            </a:p>
            <a:p>
              <a:pPr algn="ctr"/>
              <a:r>
                <a:rPr lang="en-US" sz="1700" b="1" dirty="0">
                  <a:solidFill>
                    <a:schemeClr val="bg1"/>
                  </a:solidFill>
                  <a:latin typeface="Verdana" panose="020B0604030504040204" pitchFamily="34" charset="0"/>
                  <a:ea typeface="Verdana" panose="020B0604030504040204" pitchFamily="34" charset="0"/>
                  <a:cs typeface="Verdana" panose="020B0604030504040204" pitchFamily="34" charset="0"/>
                </a:rPr>
                <a:t>some of the </a:t>
              </a:r>
            </a:p>
            <a:p>
              <a:pPr algn="ctr"/>
              <a:r>
                <a:rPr lang="en-US" sz="1700" b="1" dirty="0">
                  <a:solidFill>
                    <a:schemeClr val="bg1"/>
                  </a:solidFill>
                  <a:latin typeface="Verdana" panose="020B0604030504040204" pitchFamily="34" charset="0"/>
                  <a:ea typeface="Verdana" panose="020B0604030504040204" pitchFamily="34" charset="0"/>
                  <a:cs typeface="Verdana" panose="020B0604030504040204" pitchFamily="34" charset="0"/>
                </a:rPr>
                <a:t>researchers.</a:t>
              </a:r>
            </a:p>
          </p:txBody>
        </p:sp>
      </p:grpSp>
    </p:spTree>
    <p:extLst>
      <p:ext uri="{BB962C8B-B14F-4D97-AF65-F5344CB8AC3E}">
        <p14:creationId xmlns:p14="http://schemas.microsoft.com/office/powerpoint/2010/main" val="1590959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F49C2A-EDEF-4C6F-AF23-BA9A0D89A9DF}"/>
              </a:ext>
            </a:extLst>
          </p:cNvPr>
          <p:cNvSpPr txBox="1"/>
          <p:nvPr/>
        </p:nvSpPr>
        <p:spPr>
          <a:xfrm>
            <a:off x="1573888" y="1271288"/>
            <a:ext cx="10618111" cy="646331"/>
          </a:xfrm>
          <a:prstGeom prst="rect">
            <a:avLst/>
          </a:prstGeom>
          <a:noFill/>
        </p:spPr>
        <p:txBody>
          <a:bodyPr wrap="square" rtlCol="0">
            <a:spAutoFit/>
          </a:bodyPr>
          <a:lstStyle/>
          <a:p>
            <a:r>
              <a:rPr lang="en-US" dirty="0">
                <a:solidFill>
                  <a:srgbClr val="353551"/>
                </a:solidFill>
                <a:latin typeface="Verdana" panose="020B0604030504040204" pitchFamily="34" charset="0"/>
                <a:ea typeface="Verdana" panose="020B0604030504040204" pitchFamily="34" charset="0"/>
                <a:cs typeface="Verdana" panose="020B0604030504040204" pitchFamily="34" charset="0"/>
              </a:rPr>
              <a:t>What do we know from the research so far? </a:t>
            </a:r>
          </a:p>
          <a:p>
            <a:r>
              <a:rPr lang="en-US" b="1" dirty="0">
                <a:solidFill>
                  <a:srgbClr val="353551"/>
                </a:solidFill>
                <a:latin typeface="Verdana" panose="020B0604030504040204" pitchFamily="34" charset="0"/>
                <a:ea typeface="Verdana" panose="020B0604030504040204" pitchFamily="34" charset="0"/>
                <a:cs typeface="Verdana" panose="020B0604030504040204" pitchFamily="34" charset="0"/>
              </a:rPr>
              <a:t>Decide if you think the statements are TRUE or FALSE!</a:t>
            </a:r>
            <a:endParaRPr lang="en-GB" b="1" dirty="0"/>
          </a:p>
        </p:txBody>
      </p:sp>
      <p:sp>
        <p:nvSpPr>
          <p:cNvPr id="12" name="Slide Number Placeholder 11">
            <a:extLst>
              <a:ext uri="{FF2B5EF4-FFF2-40B4-BE49-F238E27FC236}">
                <a16:creationId xmlns:a16="http://schemas.microsoft.com/office/drawing/2014/main" id="{DD9267D3-3CB5-294F-A233-2AFC7382C587}"/>
              </a:ext>
            </a:extLst>
          </p:cNvPr>
          <p:cNvSpPr>
            <a:spLocks noGrp="1"/>
          </p:cNvSpPr>
          <p:nvPr>
            <p:ph type="sldNum" sz="quarter" idx="12"/>
          </p:nvPr>
        </p:nvSpPr>
        <p:spPr/>
        <p:txBody>
          <a:bodyPr/>
          <a:lstStyle/>
          <a:p>
            <a:fld id="{280D8A99-439F-4B51-82F2-EA628195B91F}" type="slidenum">
              <a:rPr lang="en-GB" smtClean="0"/>
              <a:t>10</a:t>
            </a:fld>
            <a:endParaRPr lang="en-GB" dirty="0"/>
          </a:p>
        </p:txBody>
      </p:sp>
      <p:sp>
        <p:nvSpPr>
          <p:cNvPr id="13" name="TextBox 12">
            <a:extLst>
              <a:ext uri="{FF2B5EF4-FFF2-40B4-BE49-F238E27FC236}">
                <a16:creationId xmlns:a16="http://schemas.microsoft.com/office/drawing/2014/main" id="{AC300D5E-DAA0-9F43-BFE0-DAEC1177EC5A}"/>
              </a:ext>
            </a:extLst>
          </p:cNvPr>
          <p:cNvSpPr txBox="1"/>
          <p:nvPr/>
        </p:nvSpPr>
        <p:spPr>
          <a:xfrm>
            <a:off x="0" y="0"/>
            <a:ext cx="12192000" cy="1080000"/>
          </a:xfrm>
          <a:prstGeom prst="rect">
            <a:avLst/>
          </a:prstGeom>
          <a:solidFill>
            <a:srgbClr val="353551"/>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True or false?</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4" name="Table 13">
            <a:extLst>
              <a:ext uri="{FF2B5EF4-FFF2-40B4-BE49-F238E27FC236}">
                <a16:creationId xmlns:a16="http://schemas.microsoft.com/office/drawing/2014/main" id="{E15FC361-3D59-5D47-9814-4B2F8EC274B5}"/>
              </a:ext>
            </a:extLst>
          </p:cNvPr>
          <p:cNvGraphicFramePr>
            <a:graphicFrameLocks noGrp="1"/>
          </p:cNvGraphicFramePr>
          <p:nvPr>
            <p:extLst>
              <p:ext uri="{D42A27DB-BD31-4B8C-83A1-F6EECF244321}">
                <p14:modId xmlns:p14="http://schemas.microsoft.com/office/powerpoint/2010/main" val="2230396422"/>
              </p:ext>
            </p:extLst>
          </p:nvPr>
        </p:nvGraphicFramePr>
        <p:xfrm>
          <a:off x="1573888" y="2090318"/>
          <a:ext cx="9044221" cy="4442767"/>
        </p:xfrm>
        <a:graphic>
          <a:graphicData uri="http://schemas.openxmlformats.org/drawingml/2006/table">
            <a:tbl>
              <a:tblPr firstRow="1" bandRow="1">
                <a:tableStyleId>{5C22544A-7EE6-4342-B048-85BDC9FD1C3A}</a:tableStyleId>
              </a:tblPr>
              <a:tblGrid>
                <a:gridCol w="9044221">
                  <a:extLst>
                    <a:ext uri="{9D8B030D-6E8A-4147-A177-3AD203B41FA5}">
                      <a16:colId xmlns:a16="http://schemas.microsoft.com/office/drawing/2014/main" val="2495445272"/>
                    </a:ext>
                  </a:extLst>
                </a:gridCol>
              </a:tblGrid>
              <a:tr h="63468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Many pregnant women and children don’t eat the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recommended daily intake of fruit and vegetables.</a:t>
                      </a:r>
                      <a:endParaRPr lang="en-US" sz="12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4866"/>
                    </a:solidFill>
                  </a:tcPr>
                </a:tc>
                <a:extLst>
                  <a:ext uri="{0D108BD9-81ED-4DB2-BD59-A6C34878D82A}">
                    <a16:rowId xmlns:a16="http://schemas.microsoft.com/office/drawing/2014/main" val="104837399"/>
                  </a:ext>
                </a:extLst>
              </a:tr>
              <a:tr h="63468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Farmers sometimes let their produce go to waste as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paying for transport to market is too expensive.</a:t>
                      </a:r>
                      <a:endParaRPr lang="en-US" sz="1200" b="1"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53551"/>
                    </a:solidFill>
                  </a:tcPr>
                </a:tc>
                <a:extLst>
                  <a:ext uri="{0D108BD9-81ED-4DB2-BD59-A6C34878D82A}">
                    <a16:rowId xmlns:a16="http://schemas.microsoft.com/office/drawing/2014/main" val="1067947086"/>
                  </a:ext>
                </a:extLst>
              </a:tr>
              <a:tr h="63468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Fruit and vegetables contain important nutrients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that help prevent illness and disease.</a:t>
                      </a:r>
                      <a:endParaRPr lang="en-US" sz="1200" b="1"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4866"/>
                    </a:solidFill>
                  </a:tcPr>
                </a:tc>
                <a:extLst>
                  <a:ext uri="{0D108BD9-81ED-4DB2-BD59-A6C34878D82A}">
                    <a16:rowId xmlns:a16="http://schemas.microsoft.com/office/drawing/2014/main" val="3986702655"/>
                  </a:ext>
                </a:extLst>
              </a:tr>
              <a:tr h="63468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In some areas fruit and vegetables are in scarce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supply, so families go without.</a:t>
                      </a:r>
                      <a:endParaRPr lang="en-US" sz="1200" b="1"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53551"/>
                    </a:solidFill>
                  </a:tcPr>
                </a:tc>
                <a:extLst>
                  <a:ext uri="{0D108BD9-81ED-4DB2-BD59-A6C34878D82A}">
                    <a16:rowId xmlns:a16="http://schemas.microsoft.com/office/drawing/2014/main" val="3738847242"/>
                  </a:ext>
                </a:extLst>
              </a:tr>
              <a:tr h="63468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Fruit and vegetables perish and rot more quickly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when left in cool conditions.</a:t>
                      </a:r>
                      <a:endParaRPr lang="en-US" sz="1200" b="1" dirty="0">
                        <a:solidFill>
                          <a:schemeClr val="bg1">
                            <a:lumMod val="95000"/>
                          </a:schemeClr>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4866"/>
                    </a:solidFill>
                  </a:tcPr>
                </a:tc>
                <a:extLst>
                  <a:ext uri="{0D108BD9-81ED-4DB2-BD59-A6C34878D82A}">
                    <a16:rowId xmlns:a16="http://schemas.microsoft.com/office/drawing/2014/main" val="3703138423"/>
                  </a:ext>
                </a:extLst>
              </a:tr>
              <a:tr h="634681">
                <a:tc>
                  <a:txBody>
                    <a:bodyPr/>
                    <a:lstStyle/>
                    <a:p>
                      <a:pPr marL="457200" lvl="1" indent="0">
                        <a:buFont typeface="Arial" panose="020B0604020202020204" pitchFamily="34" charset="0"/>
                        <a:buNone/>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Bruised or damaged fruit and vegetables are less likely </a:t>
                      </a:r>
                    </a:p>
                    <a:p>
                      <a:pPr marL="457200" lvl="1" indent="0">
                        <a:buFont typeface="Arial" panose="020B0604020202020204" pitchFamily="34" charset="0"/>
                        <a:buNone/>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to reach a good profit for farmers at market.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53551"/>
                    </a:solidFill>
                  </a:tcPr>
                </a:tc>
                <a:extLst>
                  <a:ext uri="{0D108BD9-81ED-4DB2-BD59-A6C34878D82A}">
                    <a16:rowId xmlns:a16="http://schemas.microsoft.com/office/drawing/2014/main" val="1907302491"/>
                  </a:ext>
                </a:extLst>
              </a:tr>
              <a:tr h="63468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Many farmers send their produce to market without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packaging it or wrapping it in newspaper.</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4866"/>
                    </a:solidFill>
                  </a:tcPr>
                </a:tc>
                <a:extLst>
                  <a:ext uri="{0D108BD9-81ED-4DB2-BD59-A6C34878D82A}">
                    <a16:rowId xmlns:a16="http://schemas.microsoft.com/office/drawing/2014/main" val="2365542155"/>
                  </a:ext>
                </a:extLst>
              </a:tr>
            </a:tbl>
          </a:graphicData>
        </a:graphic>
      </p:graphicFrame>
      <p:sp>
        <p:nvSpPr>
          <p:cNvPr id="8" name="TextBox 7">
            <a:extLst>
              <a:ext uri="{FF2B5EF4-FFF2-40B4-BE49-F238E27FC236}">
                <a16:creationId xmlns:a16="http://schemas.microsoft.com/office/drawing/2014/main" id="{6760DB72-9622-4BDE-ACC7-3D994631E801}"/>
              </a:ext>
            </a:extLst>
          </p:cNvPr>
          <p:cNvSpPr txBox="1"/>
          <p:nvPr/>
        </p:nvSpPr>
        <p:spPr>
          <a:xfrm>
            <a:off x="9205329" y="2175469"/>
            <a:ext cx="1345596" cy="461665"/>
          </a:xfrm>
          <a:prstGeom prst="rect">
            <a:avLst/>
          </a:prstGeom>
          <a:noFill/>
        </p:spPr>
        <p:txBody>
          <a:bodyPr wrap="square" rtlCol="0">
            <a:spAutoFit/>
          </a:bodyPr>
          <a:lstStyle/>
          <a:p>
            <a:r>
              <a:rPr lang="en-US" sz="24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TRUE</a:t>
            </a:r>
            <a:endParaRPr lang="en-GB" sz="2400" dirty="0">
              <a:solidFill>
                <a:schemeClr val="bg1">
                  <a:lumMod val="95000"/>
                </a:schemeClr>
              </a:solidFill>
            </a:endParaRPr>
          </a:p>
        </p:txBody>
      </p:sp>
      <p:sp>
        <p:nvSpPr>
          <p:cNvPr id="21" name="TextBox 20">
            <a:extLst>
              <a:ext uri="{FF2B5EF4-FFF2-40B4-BE49-F238E27FC236}">
                <a16:creationId xmlns:a16="http://schemas.microsoft.com/office/drawing/2014/main" id="{C220F9D3-B43F-C840-A48F-E7D6F92846D9}"/>
              </a:ext>
            </a:extLst>
          </p:cNvPr>
          <p:cNvSpPr txBox="1"/>
          <p:nvPr/>
        </p:nvSpPr>
        <p:spPr>
          <a:xfrm>
            <a:off x="9205329" y="2809833"/>
            <a:ext cx="1345596" cy="461665"/>
          </a:xfrm>
          <a:prstGeom prst="rect">
            <a:avLst/>
          </a:prstGeom>
          <a:noFill/>
        </p:spPr>
        <p:txBody>
          <a:bodyPr wrap="square" rtlCol="0">
            <a:spAutoFit/>
          </a:bodyPr>
          <a:lstStyle/>
          <a:p>
            <a:r>
              <a:rPr lang="en-US" sz="24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TRUE</a:t>
            </a:r>
            <a:endParaRPr lang="en-GB" sz="2400" dirty="0">
              <a:solidFill>
                <a:schemeClr val="bg1">
                  <a:lumMod val="95000"/>
                </a:schemeClr>
              </a:solidFill>
            </a:endParaRPr>
          </a:p>
        </p:txBody>
      </p:sp>
      <p:sp>
        <p:nvSpPr>
          <p:cNvPr id="22" name="TextBox 21">
            <a:extLst>
              <a:ext uri="{FF2B5EF4-FFF2-40B4-BE49-F238E27FC236}">
                <a16:creationId xmlns:a16="http://schemas.microsoft.com/office/drawing/2014/main" id="{16B1B3EA-01DB-5747-8A4E-B3759AFCD0A3}"/>
              </a:ext>
            </a:extLst>
          </p:cNvPr>
          <p:cNvSpPr txBox="1"/>
          <p:nvPr/>
        </p:nvSpPr>
        <p:spPr>
          <a:xfrm>
            <a:off x="9205329" y="3444197"/>
            <a:ext cx="1345596" cy="461665"/>
          </a:xfrm>
          <a:prstGeom prst="rect">
            <a:avLst/>
          </a:prstGeom>
          <a:noFill/>
        </p:spPr>
        <p:txBody>
          <a:bodyPr wrap="square" rtlCol="0">
            <a:spAutoFit/>
          </a:bodyPr>
          <a:lstStyle/>
          <a:p>
            <a:r>
              <a:rPr lang="en-US" sz="24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TRUE</a:t>
            </a:r>
            <a:endParaRPr lang="en-GB" sz="2400" dirty="0">
              <a:solidFill>
                <a:schemeClr val="bg1">
                  <a:lumMod val="95000"/>
                </a:schemeClr>
              </a:solidFill>
            </a:endParaRPr>
          </a:p>
        </p:txBody>
      </p:sp>
      <p:sp>
        <p:nvSpPr>
          <p:cNvPr id="23" name="TextBox 22">
            <a:extLst>
              <a:ext uri="{FF2B5EF4-FFF2-40B4-BE49-F238E27FC236}">
                <a16:creationId xmlns:a16="http://schemas.microsoft.com/office/drawing/2014/main" id="{CC0D374F-BA61-0048-8637-67D7632DD052}"/>
              </a:ext>
            </a:extLst>
          </p:cNvPr>
          <p:cNvSpPr txBox="1"/>
          <p:nvPr/>
        </p:nvSpPr>
        <p:spPr>
          <a:xfrm>
            <a:off x="9205329" y="4080868"/>
            <a:ext cx="1345596" cy="461665"/>
          </a:xfrm>
          <a:prstGeom prst="rect">
            <a:avLst/>
          </a:prstGeom>
          <a:noFill/>
        </p:spPr>
        <p:txBody>
          <a:bodyPr wrap="square" rtlCol="0">
            <a:spAutoFit/>
          </a:bodyPr>
          <a:lstStyle/>
          <a:p>
            <a:r>
              <a:rPr lang="en-US" sz="24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TRUE</a:t>
            </a:r>
            <a:endParaRPr lang="en-GB" sz="2400" dirty="0">
              <a:solidFill>
                <a:schemeClr val="bg1">
                  <a:lumMod val="95000"/>
                </a:schemeClr>
              </a:solidFill>
            </a:endParaRPr>
          </a:p>
        </p:txBody>
      </p:sp>
      <p:sp>
        <p:nvSpPr>
          <p:cNvPr id="24" name="TextBox 23">
            <a:extLst>
              <a:ext uri="{FF2B5EF4-FFF2-40B4-BE49-F238E27FC236}">
                <a16:creationId xmlns:a16="http://schemas.microsoft.com/office/drawing/2014/main" id="{A209276A-BB92-E542-9D48-020B09747846}"/>
              </a:ext>
            </a:extLst>
          </p:cNvPr>
          <p:cNvSpPr txBox="1"/>
          <p:nvPr/>
        </p:nvSpPr>
        <p:spPr>
          <a:xfrm>
            <a:off x="9205329" y="4726852"/>
            <a:ext cx="1345596" cy="461665"/>
          </a:xfrm>
          <a:prstGeom prst="rect">
            <a:avLst/>
          </a:prstGeom>
          <a:noFill/>
        </p:spPr>
        <p:txBody>
          <a:bodyPr wrap="square" rtlCol="0">
            <a:spAutoFit/>
          </a:bodyPr>
          <a:lstStyle/>
          <a:p>
            <a:r>
              <a:rPr lang="en-US" sz="24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FALSE</a:t>
            </a:r>
            <a:endParaRPr lang="en-GB" sz="2400" dirty="0">
              <a:solidFill>
                <a:schemeClr val="bg1">
                  <a:lumMod val="95000"/>
                </a:schemeClr>
              </a:solidFill>
            </a:endParaRPr>
          </a:p>
        </p:txBody>
      </p:sp>
      <p:sp>
        <p:nvSpPr>
          <p:cNvPr id="25" name="TextBox 24">
            <a:extLst>
              <a:ext uri="{FF2B5EF4-FFF2-40B4-BE49-F238E27FC236}">
                <a16:creationId xmlns:a16="http://schemas.microsoft.com/office/drawing/2014/main" id="{2D3E6E7A-47B0-C440-A0E6-5B8021FADEBD}"/>
              </a:ext>
            </a:extLst>
          </p:cNvPr>
          <p:cNvSpPr txBox="1"/>
          <p:nvPr/>
        </p:nvSpPr>
        <p:spPr>
          <a:xfrm>
            <a:off x="9205329" y="5352592"/>
            <a:ext cx="1345596" cy="461665"/>
          </a:xfrm>
          <a:prstGeom prst="rect">
            <a:avLst/>
          </a:prstGeom>
          <a:noFill/>
        </p:spPr>
        <p:txBody>
          <a:bodyPr wrap="square" rtlCol="0">
            <a:spAutoFit/>
          </a:bodyPr>
          <a:lstStyle/>
          <a:p>
            <a:r>
              <a:rPr lang="en-US" sz="24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TRUE</a:t>
            </a:r>
            <a:endParaRPr lang="en-GB" sz="2400" dirty="0">
              <a:solidFill>
                <a:schemeClr val="bg1">
                  <a:lumMod val="95000"/>
                </a:schemeClr>
              </a:solidFill>
            </a:endParaRPr>
          </a:p>
        </p:txBody>
      </p:sp>
      <p:sp>
        <p:nvSpPr>
          <p:cNvPr id="26" name="TextBox 25">
            <a:extLst>
              <a:ext uri="{FF2B5EF4-FFF2-40B4-BE49-F238E27FC236}">
                <a16:creationId xmlns:a16="http://schemas.microsoft.com/office/drawing/2014/main" id="{0C77D2F6-8DD4-2941-B27E-677C7387B604}"/>
              </a:ext>
            </a:extLst>
          </p:cNvPr>
          <p:cNvSpPr txBox="1"/>
          <p:nvPr/>
        </p:nvSpPr>
        <p:spPr>
          <a:xfrm>
            <a:off x="9205329" y="5978332"/>
            <a:ext cx="1345596" cy="461665"/>
          </a:xfrm>
          <a:prstGeom prst="rect">
            <a:avLst/>
          </a:prstGeom>
          <a:noFill/>
        </p:spPr>
        <p:txBody>
          <a:bodyPr wrap="square" rtlCol="0">
            <a:spAutoFit/>
          </a:bodyPr>
          <a:lstStyle/>
          <a:p>
            <a:r>
              <a:rPr lang="en-US" sz="24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TRUE</a:t>
            </a:r>
            <a:endParaRPr lang="en-GB" sz="2400" dirty="0">
              <a:solidFill>
                <a:schemeClr val="bg1">
                  <a:lumMod val="95000"/>
                </a:schemeClr>
              </a:solidFill>
            </a:endParaRPr>
          </a:p>
        </p:txBody>
      </p:sp>
    </p:spTree>
    <p:extLst>
      <p:ext uri="{BB962C8B-B14F-4D97-AF65-F5344CB8AC3E}">
        <p14:creationId xmlns:p14="http://schemas.microsoft.com/office/powerpoint/2010/main" val="341074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D31F80-FFFF-40A1-B638-28C521D37459}"/>
              </a:ext>
            </a:extLst>
          </p:cNvPr>
          <p:cNvSpPr txBox="1"/>
          <p:nvPr/>
        </p:nvSpPr>
        <p:spPr>
          <a:xfrm>
            <a:off x="5208397" y="1438062"/>
            <a:ext cx="5752214" cy="3170099"/>
          </a:xfrm>
          <a:prstGeom prst="rect">
            <a:avLst/>
          </a:prstGeom>
          <a:noFill/>
        </p:spPr>
        <p:txBody>
          <a:bodyPr wrap="square" rtlCol="0">
            <a:spAutoFit/>
          </a:bodyPr>
          <a:lstStyle/>
          <a:p>
            <a:r>
              <a:rPr lang="en-US" sz="2000" dirty="0">
                <a:solidFill>
                  <a:srgbClr val="EF4866"/>
                </a:solidFill>
                <a:latin typeface="Verdana" panose="020B0604030504040204" pitchFamily="34" charset="0"/>
                <a:ea typeface="Verdana" panose="020B0604030504040204" pitchFamily="34" charset="0"/>
                <a:cs typeface="Verdana" panose="020B0604030504040204" pitchFamily="34" charset="0"/>
              </a:rPr>
              <a:t>Are you up for the challenge?</a:t>
            </a: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Work as a team to use your knowledge from the project and your STEM skills to design and make an attachment or trailer for a bicycle to help a farmer transport at least two different types of fruits and vegetables to a local market, in a way that makes sure they don’t get bruised.</a:t>
            </a:r>
          </a:p>
          <a:p>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2000" dirty="0">
                <a:solidFill>
                  <a:srgbClr val="EF4866"/>
                </a:solidFill>
                <a:latin typeface="Verdana" panose="020B0604030504040204" pitchFamily="34" charset="0"/>
                <a:ea typeface="Verdana" panose="020B0604030504040204" pitchFamily="34" charset="0"/>
                <a:cs typeface="Verdana" panose="020B0604030504040204" pitchFamily="34" charset="0"/>
              </a:rPr>
              <a:t>An extra challenge </a:t>
            </a: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You might also want to make something that keeps the fruits and vegetables cool, so they arrive at the market fresh and haven’t started to decay. </a:t>
            </a:r>
            <a:endParaRPr lang="en-GB"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0BFA1BDC-3CB6-2E49-ABA4-67FEBBA06F0E}"/>
              </a:ext>
            </a:extLst>
          </p:cNvPr>
          <p:cNvSpPr>
            <a:spLocks noGrp="1"/>
          </p:cNvSpPr>
          <p:nvPr>
            <p:ph type="sldNum" sz="quarter" idx="12"/>
          </p:nvPr>
        </p:nvSpPr>
        <p:spPr/>
        <p:txBody>
          <a:bodyPr/>
          <a:lstStyle/>
          <a:p>
            <a:fld id="{280D8A99-439F-4B51-82F2-EA628195B91F}" type="slidenum">
              <a:rPr lang="en-GB" smtClean="0"/>
              <a:t>11</a:t>
            </a:fld>
            <a:endParaRPr lang="en-GB" dirty="0"/>
          </a:p>
        </p:txBody>
      </p:sp>
      <p:sp>
        <p:nvSpPr>
          <p:cNvPr id="6" name="TextBox 5">
            <a:extLst>
              <a:ext uri="{FF2B5EF4-FFF2-40B4-BE49-F238E27FC236}">
                <a16:creationId xmlns:a16="http://schemas.microsoft.com/office/drawing/2014/main" id="{5D027B7B-946F-E749-82A1-EF35C4AF79DD}"/>
              </a:ext>
            </a:extLst>
          </p:cNvPr>
          <p:cNvSpPr txBox="1"/>
          <p:nvPr/>
        </p:nvSpPr>
        <p:spPr>
          <a:xfrm>
            <a:off x="0" y="0"/>
            <a:ext cx="12192000" cy="1080000"/>
          </a:xfrm>
          <a:prstGeom prst="rect">
            <a:avLst/>
          </a:prstGeom>
          <a:solidFill>
            <a:srgbClr val="EF4866"/>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The Road to Zero Hunger – a STEM challenge for you!</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Graphic 14">
            <a:extLst>
              <a:ext uri="{FF2B5EF4-FFF2-40B4-BE49-F238E27FC236}">
                <a16:creationId xmlns:a16="http://schemas.microsoft.com/office/drawing/2014/main" id="{D4A024C1-6921-9E42-908F-C9FC8DF677EB}"/>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7783" t="36133" r="16285" b="10082"/>
          <a:stretch/>
        </p:blipFill>
        <p:spPr>
          <a:xfrm rot="16200000">
            <a:off x="3225343" y="1396542"/>
            <a:ext cx="4626618" cy="6296297"/>
          </a:xfrm>
          <a:prstGeom prst="rect">
            <a:avLst/>
          </a:prstGeom>
        </p:spPr>
      </p:pic>
      <p:pic>
        <p:nvPicPr>
          <p:cNvPr id="14" name="Graphic 13">
            <a:extLst>
              <a:ext uri="{FF2B5EF4-FFF2-40B4-BE49-F238E27FC236}">
                <a16:creationId xmlns:a16="http://schemas.microsoft.com/office/drawing/2014/main" id="{7ADABDA0-F8D6-A941-AD7F-E44464A7ED9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93836" y="3832308"/>
            <a:ext cx="5664200" cy="4000500"/>
          </a:xfrm>
          <a:prstGeom prst="rect">
            <a:avLst/>
          </a:prstGeom>
        </p:spPr>
      </p:pic>
      <p:grpSp>
        <p:nvGrpSpPr>
          <p:cNvPr id="8" name="Group 7">
            <a:extLst>
              <a:ext uri="{FF2B5EF4-FFF2-40B4-BE49-F238E27FC236}">
                <a16:creationId xmlns:a16="http://schemas.microsoft.com/office/drawing/2014/main" id="{72465B9C-E2CD-D840-94B4-DA15D8449A98}"/>
              </a:ext>
            </a:extLst>
          </p:cNvPr>
          <p:cNvGrpSpPr/>
          <p:nvPr/>
        </p:nvGrpSpPr>
        <p:grpSpPr>
          <a:xfrm>
            <a:off x="690770" y="1641523"/>
            <a:ext cx="3277242" cy="3277241"/>
            <a:chOff x="3993045" y="3400371"/>
            <a:chExt cx="2700649" cy="2700648"/>
          </a:xfrm>
        </p:grpSpPr>
        <p:sp>
          <p:nvSpPr>
            <p:cNvPr id="9" name="Oval 8">
              <a:extLst>
                <a:ext uri="{FF2B5EF4-FFF2-40B4-BE49-F238E27FC236}">
                  <a16:creationId xmlns:a16="http://schemas.microsoft.com/office/drawing/2014/main" id="{80CEA5C2-D55C-C04A-8840-0FFB6FDD87EB}"/>
                </a:ext>
              </a:extLst>
            </p:cNvPr>
            <p:cNvSpPr/>
            <p:nvPr/>
          </p:nvSpPr>
          <p:spPr>
            <a:xfrm>
              <a:off x="3993045" y="3400371"/>
              <a:ext cx="2700648" cy="2700648"/>
            </a:xfrm>
            <a:prstGeom prst="ellipse">
              <a:avLst/>
            </a:prstGeom>
            <a:solidFill>
              <a:srgbClr val="35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13FE2A2-9A98-C444-84F6-727CE7BAD1D1}"/>
                </a:ext>
              </a:extLst>
            </p:cNvPr>
            <p:cNvSpPr txBox="1"/>
            <p:nvPr/>
          </p:nvSpPr>
          <p:spPr>
            <a:xfrm>
              <a:off x="3993046" y="3739961"/>
              <a:ext cx="2700648" cy="2105102"/>
            </a:xfrm>
            <a:prstGeom prst="rect">
              <a:avLst/>
            </a:prstGeom>
            <a:noFill/>
          </p:spPr>
          <p:txBody>
            <a:bodyPr wrap="square" rtlCol="0" anchor="ctr">
              <a:spAutoFit/>
            </a:bodyPr>
            <a:lstStyle/>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So, what if we </a:t>
              </a:r>
            </a:p>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could find a way to </a:t>
              </a:r>
            </a:p>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make it worthwhile for farmers to get their produce to local markets and to families who </a:t>
              </a:r>
            </a:p>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are not eating the recommended daily amount of fruit </a:t>
              </a:r>
            </a:p>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and vegetables?</a:t>
              </a:r>
            </a:p>
          </p:txBody>
        </p:sp>
      </p:grpSp>
    </p:spTree>
    <p:extLst>
      <p:ext uri="{BB962C8B-B14F-4D97-AF65-F5344CB8AC3E}">
        <p14:creationId xmlns:p14="http://schemas.microsoft.com/office/powerpoint/2010/main" val="246218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9C7805E4-683A-E24E-B46B-478F12B22CD7}"/>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6285" t="22634" r="16285" b="18879"/>
          <a:stretch/>
        </p:blipFill>
        <p:spPr>
          <a:xfrm rot="10800000" flipV="1">
            <a:off x="-981178" y="11236"/>
            <a:ext cx="5577741" cy="6846764"/>
          </a:xfrm>
          <a:prstGeom prst="rect">
            <a:avLst/>
          </a:prstGeom>
        </p:spPr>
      </p:pic>
      <p:sp>
        <p:nvSpPr>
          <p:cNvPr id="3" name="TextBox 2">
            <a:extLst>
              <a:ext uri="{FF2B5EF4-FFF2-40B4-BE49-F238E27FC236}">
                <a16:creationId xmlns:a16="http://schemas.microsoft.com/office/drawing/2014/main" id="{551F578B-8D07-4939-AC87-612AF0418C65}"/>
              </a:ext>
            </a:extLst>
          </p:cNvPr>
          <p:cNvSpPr txBox="1"/>
          <p:nvPr/>
        </p:nvSpPr>
        <p:spPr>
          <a:xfrm>
            <a:off x="4306188" y="1673551"/>
            <a:ext cx="7538484" cy="4739759"/>
          </a:xfrm>
          <a:prstGeom prst="rect">
            <a:avLst/>
          </a:prstGeom>
          <a:noFill/>
        </p:spPr>
        <p:txBody>
          <a:bodyPr wrap="square" numCol="2" spcCol="180000" rtlCol="0">
            <a:spAutoFit/>
          </a:bodyPr>
          <a:lstStyle/>
          <a:p>
            <a:pPr>
              <a:lnSpc>
                <a:spcPct val="15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Describe the problem </a:t>
            </a:r>
          </a:p>
          <a:p>
            <a:r>
              <a:rPr lang="en-US" sz="1400" dirty="0">
                <a:solidFill>
                  <a:srgbClr val="353551"/>
                </a:solidFill>
                <a:latin typeface="Verdana" panose="020B0604030504040204" pitchFamily="34" charset="0"/>
                <a:ea typeface="Verdana" panose="020B0604030504040204" pitchFamily="34" charset="0"/>
                <a:cs typeface="Verdana" panose="020B0604030504040204" pitchFamily="34" charset="0"/>
              </a:rPr>
              <a:t>In your own words, describe the problem you are trying to solve. </a:t>
            </a:r>
          </a:p>
          <a:p>
            <a:pPr>
              <a:lnSpc>
                <a:spcPct val="20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Teamwork</a:t>
            </a: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 </a:t>
            </a:r>
          </a:p>
          <a:p>
            <a:r>
              <a:rPr lang="en-US" sz="1400" dirty="0">
                <a:solidFill>
                  <a:srgbClr val="353551"/>
                </a:solidFill>
                <a:latin typeface="Verdana" panose="020B0604030504040204" pitchFamily="34" charset="0"/>
                <a:ea typeface="Verdana" panose="020B0604030504040204" pitchFamily="34" charset="0"/>
                <a:cs typeface="Verdana" panose="020B0604030504040204" pitchFamily="34" charset="0"/>
              </a:rPr>
              <a:t>Decide who is going to do which tasks, so that you spread the work between you.  </a:t>
            </a:r>
          </a:p>
          <a:p>
            <a:pPr>
              <a:lnSpc>
                <a:spcPct val="20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Research </a:t>
            </a:r>
          </a:p>
          <a:p>
            <a:r>
              <a:rPr lang="en-US" sz="1400" dirty="0">
                <a:solidFill>
                  <a:srgbClr val="353551"/>
                </a:solidFill>
                <a:latin typeface="Verdana" panose="020B0604030504040204" pitchFamily="34" charset="0"/>
                <a:ea typeface="Verdana" panose="020B0604030504040204" pitchFamily="34" charset="0"/>
                <a:cs typeface="Verdana" panose="020B0604030504040204" pitchFamily="34" charset="0"/>
              </a:rPr>
              <a:t>Write up any research you did to help you to understand the problem and/or to develop your ideas.</a:t>
            </a:r>
          </a:p>
          <a:p>
            <a:pPr>
              <a:lnSpc>
                <a:spcPct val="20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Design ideas </a:t>
            </a:r>
          </a:p>
          <a:p>
            <a:r>
              <a:rPr lang="en-US" sz="1400" dirty="0">
                <a:solidFill>
                  <a:srgbClr val="353551"/>
                </a:solidFill>
                <a:latin typeface="Verdana" panose="020B0604030504040204" pitchFamily="34" charset="0"/>
                <a:ea typeface="Verdana" panose="020B0604030504040204" pitchFamily="34" charset="0"/>
                <a:cs typeface="Verdana" panose="020B0604030504040204" pitchFamily="34" charset="0"/>
              </a:rPr>
              <a:t>Sketch and/or use modelling materials to develop your ideas for your bicycle attachment and/or packaging ideas.</a:t>
            </a:r>
          </a:p>
          <a:p>
            <a:endParaRPr lang="en-US" sz="14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Final design and model </a:t>
            </a:r>
          </a:p>
          <a:p>
            <a:r>
              <a:rPr lang="en-US" sz="1400" dirty="0">
                <a:solidFill>
                  <a:srgbClr val="353551"/>
                </a:solidFill>
                <a:latin typeface="Verdana" panose="020B0604030504040204" pitchFamily="34" charset="0"/>
                <a:ea typeface="Verdana" panose="020B0604030504040204" pitchFamily="34" charset="0"/>
                <a:cs typeface="Verdana" panose="020B0604030504040204" pitchFamily="34" charset="0"/>
              </a:rPr>
              <a:t>Sketch out the idea that you think will solve the problem and make a model or full prototype of your idea.</a:t>
            </a:r>
          </a:p>
          <a:p>
            <a:pPr>
              <a:lnSpc>
                <a:spcPct val="20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Test and evaluate </a:t>
            </a:r>
          </a:p>
          <a:p>
            <a:r>
              <a:rPr lang="en-US" sz="1400" dirty="0">
                <a:solidFill>
                  <a:srgbClr val="353551"/>
                </a:solidFill>
                <a:latin typeface="Verdana" panose="020B0604030504040204" pitchFamily="34" charset="0"/>
                <a:ea typeface="Verdana" panose="020B0604030504040204" pitchFamily="34" charset="0"/>
                <a:cs typeface="Verdana" panose="020B0604030504040204" pitchFamily="34" charset="0"/>
              </a:rPr>
              <a:t>Test how well you transported the two different fruits and/or vegetables to ‘market’. If you repeated the model, what would you do differently?</a:t>
            </a:r>
          </a:p>
          <a:p>
            <a:pPr>
              <a:lnSpc>
                <a:spcPct val="20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Final thought </a:t>
            </a:r>
          </a:p>
          <a:p>
            <a:r>
              <a:rPr lang="en-US" sz="1400" dirty="0">
                <a:solidFill>
                  <a:srgbClr val="353551"/>
                </a:solidFill>
                <a:latin typeface="Verdana" panose="020B0604030504040204" pitchFamily="34" charset="0"/>
                <a:ea typeface="Verdana" panose="020B0604030504040204" pitchFamily="34" charset="0"/>
                <a:cs typeface="Verdana" panose="020B0604030504040204" pitchFamily="34" charset="0"/>
              </a:rPr>
              <a:t>What have you learnt from doing this project overall?</a:t>
            </a:r>
          </a:p>
          <a:p>
            <a:pPr marL="285750" indent="-285750">
              <a:buFontTx/>
              <a:buChar char="-"/>
            </a:pPr>
            <a:endParaRPr lang="en-US" sz="14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At the end of the challenge, </a:t>
            </a:r>
          </a:p>
          <a:p>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you will be asked to present </a:t>
            </a:r>
          </a:p>
          <a:p>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your work.</a:t>
            </a:r>
          </a:p>
          <a:p>
            <a:pPr marL="285750" indent="-285750">
              <a:buFontTx/>
              <a:buChar char="-"/>
            </a:pPr>
            <a:endParaRPr lang="en-GB" sz="1400" dirty="0"/>
          </a:p>
        </p:txBody>
      </p:sp>
      <p:sp>
        <p:nvSpPr>
          <p:cNvPr id="4" name="Slide Number Placeholder 3">
            <a:extLst>
              <a:ext uri="{FF2B5EF4-FFF2-40B4-BE49-F238E27FC236}">
                <a16:creationId xmlns:a16="http://schemas.microsoft.com/office/drawing/2014/main" id="{90E94A2D-0D15-C24B-82EA-D3DBD92D9BD6}"/>
              </a:ext>
            </a:extLst>
          </p:cNvPr>
          <p:cNvSpPr>
            <a:spLocks noGrp="1"/>
          </p:cNvSpPr>
          <p:nvPr>
            <p:ph type="sldNum" sz="quarter" idx="12"/>
          </p:nvPr>
        </p:nvSpPr>
        <p:spPr/>
        <p:txBody>
          <a:bodyPr/>
          <a:lstStyle/>
          <a:p>
            <a:fld id="{280D8A99-439F-4B51-82F2-EA628195B91F}" type="slidenum">
              <a:rPr lang="en-GB" smtClean="0"/>
              <a:t>12</a:t>
            </a:fld>
            <a:endParaRPr lang="en-GB" dirty="0"/>
          </a:p>
        </p:txBody>
      </p:sp>
      <p:sp>
        <p:nvSpPr>
          <p:cNvPr id="5" name="TextBox 4">
            <a:extLst>
              <a:ext uri="{FF2B5EF4-FFF2-40B4-BE49-F238E27FC236}">
                <a16:creationId xmlns:a16="http://schemas.microsoft.com/office/drawing/2014/main" id="{CC1ED120-E693-6848-8B1D-22884AB27F90}"/>
              </a:ext>
            </a:extLst>
          </p:cNvPr>
          <p:cNvSpPr txBox="1"/>
          <p:nvPr/>
        </p:nvSpPr>
        <p:spPr>
          <a:xfrm>
            <a:off x="0" y="0"/>
            <a:ext cx="12192000" cy="1080000"/>
          </a:xfrm>
          <a:prstGeom prst="rect">
            <a:avLst/>
          </a:prstGeom>
          <a:solidFill>
            <a:srgbClr val="353551"/>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Your tasks</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E3546726-4312-A84D-81D1-46EFE52FF91B}"/>
              </a:ext>
            </a:extLst>
          </p:cNvPr>
          <p:cNvSpPr txBox="1"/>
          <p:nvPr/>
        </p:nvSpPr>
        <p:spPr>
          <a:xfrm>
            <a:off x="584791" y="2168633"/>
            <a:ext cx="2711302" cy="3108543"/>
          </a:xfrm>
          <a:prstGeom prst="rect">
            <a:avLst/>
          </a:prstGeom>
          <a:solidFill>
            <a:srgbClr val="353551"/>
          </a:solidFill>
          <a:ln w="12700">
            <a:noFill/>
          </a:ln>
        </p:spPr>
        <p:txBody>
          <a:bodyPr wrap="square" rtlCol="0" anchor="ctr">
            <a:spAutoFit/>
          </a:bodyPr>
          <a:lstStyle/>
          <a:p>
            <a:endParaRPr lang="en-US"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To help you work through your challenge, we suggest that you look at the tasks that need to be completed and decide who is going to do what!</a:t>
            </a:r>
          </a:p>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Your teacher will give you a set of sheets to capture your work.</a:t>
            </a:r>
          </a:p>
          <a:p>
            <a:endParaRPr lang="en-US" dirty="0">
              <a:solidFill>
                <a:srgbClr val="35355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26537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8AA1B9-059B-493E-B0AE-31DDD372EAA6}"/>
              </a:ext>
            </a:extLst>
          </p:cNvPr>
          <p:cNvSpPr txBox="1"/>
          <p:nvPr/>
        </p:nvSpPr>
        <p:spPr>
          <a:xfrm>
            <a:off x="4959556" y="1454155"/>
            <a:ext cx="6293271" cy="1446550"/>
          </a:xfrm>
          <a:prstGeom prst="rect">
            <a:avLst/>
          </a:prstGeom>
          <a:noFill/>
        </p:spPr>
        <p:txBody>
          <a:bodyPr wrap="square" rtlCol="0">
            <a:spAutoFit/>
          </a:bodyPr>
          <a:lstStyle/>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If you are working towards a CREST Discovery Award with this project, look at the Discovery Passport and don’t forget to fill it in throughout your challenge. </a:t>
            </a:r>
          </a:p>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You will be asked to reflect on:</a:t>
            </a:r>
          </a:p>
          <a:p>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Timeline&#10;&#10;Description automatically generated with medium confidence">
            <a:extLst>
              <a:ext uri="{FF2B5EF4-FFF2-40B4-BE49-F238E27FC236}">
                <a16:creationId xmlns:a16="http://schemas.microsoft.com/office/drawing/2014/main" id="{D093BBDC-51C0-4334-8261-170C89A3C520}"/>
              </a:ext>
            </a:extLst>
          </p:cNvPr>
          <p:cNvPicPr>
            <a:picLocks noChangeAspect="1"/>
          </p:cNvPicPr>
          <p:nvPr/>
        </p:nvPicPr>
        <p:blipFill>
          <a:blip r:embed="rId3"/>
          <a:stretch>
            <a:fillRect/>
          </a:stretch>
        </p:blipFill>
        <p:spPr>
          <a:xfrm>
            <a:off x="460260" y="1310175"/>
            <a:ext cx="4033465" cy="5088194"/>
          </a:xfrm>
          <a:prstGeom prst="rect">
            <a:avLst/>
          </a:prstGeom>
        </p:spPr>
      </p:pic>
      <p:sp>
        <p:nvSpPr>
          <p:cNvPr id="4" name="Slide Number Placeholder 3">
            <a:extLst>
              <a:ext uri="{FF2B5EF4-FFF2-40B4-BE49-F238E27FC236}">
                <a16:creationId xmlns:a16="http://schemas.microsoft.com/office/drawing/2014/main" id="{69D31DF5-3F11-A144-80AF-FCA1F9CEAF91}"/>
              </a:ext>
            </a:extLst>
          </p:cNvPr>
          <p:cNvSpPr>
            <a:spLocks noGrp="1"/>
          </p:cNvSpPr>
          <p:nvPr>
            <p:ph type="sldNum" sz="quarter" idx="12"/>
          </p:nvPr>
        </p:nvSpPr>
        <p:spPr/>
        <p:txBody>
          <a:bodyPr/>
          <a:lstStyle/>
          <a:p>
            <a:fld id="{280D8A99-439F-4B51-82F2-EA628195B91F}" type="slidenum">
              <a:rPr lang="en-GB" smtClean="0"/>
              <a:t>13</a:t>
            </a:fld>
            <a:endParaRPr lang="en-GB" dirty="0"/>
          </a:p>
        </p:txBody>
      </p:sp>
      <p:sp>
        <p:nvSpPr>
          <p:cNvPr id="6" name="TextBox 5">
            <a:extLst>
              <a:ext uri="{FF2B5EF4-FFF2-40B4-BE49-F238E27FC236}">
                <a16:creationId xmlns:a16="http://schemas.microsoft.com/office/drawing/2014/main" id="{C3A14DD0-67A4-FC49-AF6A-E66673B557A6}"/>
              </a:ext>
            </a:extLst>
          </p:cNvPr>
          <p:cNvSpPr txBox="1"/>
          <p:nvPr/>
        </p:nvSpPr>
        <p:spPr>
          <a:xfrm>
            <a:off x="0" y="0"/>
            <a:ext cx="12192000" cy="1080000"/>
          </a:xfrm>
          <a:prstGeom prst="rect">
            <a:avLst/>
          </a:prstGeom>
          <a:solidFill>
            <a:srgbClr val="EF4866"/>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CREST Discovery Award</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3FE288F0-A378-CE4E-AA8A-9B1C427BCAFA}"/>
              </a:ext>
            </a:extLst>
          </p:cNvPr>
          <p:cNvSpPr txBox="1"/>
          <p:nvPr/>
        </p:nvSpPr>
        <p:spPr>
          <a:xfrm>
            <a:off x="4959556" y="2741793"/>
            <a:ext cx="6772184" cy="3791292"/>
          </a:xfrm>
          <a:prstGeom prst="rect">
            <a:avLst/>
          </a:prstGeom>
          <a:noFill/>
        </p:spPr>
        <p:txBody>
          <a:bodyPr wrap="square" numCol="2" spcCol="360000" rtlCol="0">
            <a:spAutoFit/>
          </a:bodyPr>
          <a:lstStyle/>
          <a:p>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Your role</a:t>
            </a: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What was your role in the challenge? </a:t>
            </a:r>
          </a:p>
          <a:p>
            <a:pPr>
              <a:lnSpc>
                <a:spcPct val="20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Teamwork</a:t>
            </a:r>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How well did you work in </a:t>
            </a: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your team?</a:t>
            </a:r>
          </a:p>
          <a:p>
            <a:pPr>
              <a:lnSpc>
                <a:spcPct val="20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Problem solving</a:t>
            </a: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How did you go about solving the problem you were set? </a:t>
            </a:r>
          </a:p>
          <a:p>
            <a:pPr>
              <a:lnSpc>
                <a:spcPct val="20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Research</a:t>
            </a:r>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What research did you do to help you solve the problem?</a:t>
            </a:r>
          </a:p>
          <a:p>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Knowledge</a:t>
            </a:r>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What knowledge have you </a:t>
            </a:r>
            <a:r>
              <a:rPr lang="en-US" sz="1600" spc="-50" dirty="0">
                <a:solidFill>
                  <a:srgbClr val="353551"/>
                </a:solidFill>
                <a:latin typeface="Verdana" panose="020B0604030504040204" pitchFamily="34" charset="0"/>
                <a:ea typeface="Verdana" panose="020B0604030504040204" pitchFamily="34" charset="0"/>
                <a:cs typeface="Verdana" panose="020B0604030504040204" pitchFamily="34" charset="0"/>
              </a:rPr>
              <a:t>gained? What do you know now that you didn’t know before?</a:t>
            </a:r>
          </a:p>
          <a:p>
            <a:pPr>
              <a:lnSpc>
                <a:spcPct val="20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Skills</a:t>
            </a:r>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What skills have you gained and used?</a:t>
            </a:r>
          </a:p>
          <a:p>
            <a:pPr>
              <a:lnSpc>
                <a:spcPct val="200000"/>
              </a:lnSpc>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Communication</a:t>
            </a:r>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How well did you listen to others in your team? How well did you present your work?</a:t>
            </a:r>
            <a:endParaRPr lang="en-US" sz="1600" dirty="0"/>
          </a:p>
        </p:txBody>
      </p:sp>
    </p:spTree>
    <p:extLst>
      <p:ext uri="{BB962C8B-B14F-4D97-AF65-F5344CB8AC3E}">
        <p14:creationId xmlns:p14="http://schemas.microsoft.com/office/powerpoint/2010/main" val="1600852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FB09B1-0D2B-1748-94BA-16979AD1985E}"/>
              </a:ext>
            </a:extLst>
          </p:cNvPr>
          <p:cNvSpPr/>
          <p:nvPr/>
        </p:nvSpPr>
        <p:spPr>
          <a:xfrm>
            <a:off x="0" y="0"/>
            <a:ext cx="12192000" cy="5580000"/>
          </a:xfrm>
          <a:prstGeom prst="rect">
            <a:avLst/>
          </a:prstGeom>
          <a:solidFill>
            <a:srgbClr val="35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3" name="TextBox 2">
            <a:extLst>
              <a:ext uri="{FF2B5EF4-FFF2-40B4-BE49-F238E27FC236}">
                <a16:creationId xmlns:a16="http://schemas.microsoft.com/office/drawing/2014/main" id="{BD4ACA19-D3BE-418B-A324-E7C4204E4EBB}"/>
              </a:ext>
            </a:extLst>
          </p:cNvPr>
          <p:cNvSpPr txBox="1"/>
          <p:nvPr/>
        </p:nvSpPr>
        <p:spPr>
          <a:xfrm>
            <a:off x="633045" y="1892594"/>
            <a:ext cx="6352545" cy="2800767"/>
          </a:xfrm>
          <a:prstGeom prst="rect">
            <a:avLst/>
          </a:prstGeom>
          <a:noFill/>
        </p:spPr>
        <p:txBody>
          <a:bodyPr wrap="square" rtlCol="0">
            <a:spAutoFit/>
          </a:bodyPr>
          <a:lstStyle/>
          <a:p>
            <a:r>
              <a:rPr lang="en-US" sz="16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If you have enjoyed working on this project, then please keep updated with Action Against Stunting</a:t>
            </a:r>
          </a:p>
          <a:p>
            <a:endParaRPr lang="en-US" sz="16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actionagainststuntingday.org</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a:t>
            </a:r>
          </a:p>
          <a:p>
            <a:r>
              <a:rPr lang="en-US" sz="16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a:t>
            </a:r>
            <a:r>
              <a:rPr 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actionstunting</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16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      </a:t>
            </a:r>
            <a:r>
              <a:rPr 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actionstunting</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16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We will be producing more education resources over the next few years, so please keep an eye out for them.</a:t>
            </a:r>
            <a:endParaRPr lang="en-GB" dirty="0"/>
          </a:p>
        </p:txBody>
      </p:sp>
      <p:sp>
        <p:nvSpPr>
          <p:cNvPr id="7" name="TextBox 6">
            <a:extLst>
              <a:ext uri="{FF2B5EF4-FFF2-40B4-BE49-F238E27FC236}">
                <a16:creationId xmlns:a16="http://schemas.microsoft.com/office/drawing/2014/main" id="{19D9C795-5D06-734A-8802-C4F2261654BC}"/>
              </a:ext>
            </a:extLst>
          </p:cNvPr>
          <p:cNvSpPr txBox="1"/>
          <p:nvPr/>
        </p:nvSpPr>
        <p:spPr>
          <a:xfrm>
            <a:off x="633045" y="526824"/>
            <a:ext cx="5699051" cy="1080000"/>
          </a:xfrm>
          <a:prstGeom prst="rect">
            <a:avLst/>
          </a:prstGeom>
          <a:noFill/>
        </p:spPr>
        <p:txBody>
          <a:bodyPr wrap="square" rtlCol="0" anchor="ctr">
            <a:noAutofit/>
          </a:bodyPr>
          <a:lstStyle/>
          <a:p>
            <a:r>
              <a:rPr lang="en-US" sz="5400" dirty="0">
                <a:solidFill>
                  <a:schemeClr val="bg1"/>
                </a:solidFill>
                <a:latin typeface="Verdana" panose="020B0604030504040204" pitchFamily="34" charset="0"/>
                <a:ea typeface="Verdana" panose="020B0604030504040204" pitchFamily="34" charset="0"/>
                <a:cs typeface="Verdana" panose="020B0604030504040204" pitchFamily="34" charset="0"/>
              </a:rPr>
              <a:t>What next?</a:t>
            </a:r>
            <a:endPar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descr="A screenshot of a person and a baby&#10;&#10;Description automatically generated with medium confidence">
            <a:extLst>
              <a:ext uri="{FF2B5EF4-FFF2-40B4-BE49-F238E27FC236}">
                <a16:creationId xmlns:a16="http://schemas.microsoft.com/office/drawing/2014/main" id="{1EE9DB5F-D672-4508-822F-D126B363D35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72188" y="1160136"/>
            <a:ext cx="3633214" cy="3633214"/>
          </a:xfrm>
          <a:prstGeom prst="ellipse">
            <a:avLst/>
          </a:prstGeom>
          <a:ln w="114300">
            <a:solidFill>
              <a:srgbClr val="EF4866"/>
            </a:solidFill>
          </a:ln>
        </p:spPr>
      </p:pic>
      <p:grpSp>
        <p:nvGrpSpPr>
          <p:cNvPr id="10" name="Graphic 7">
            <a:extLst>
              <a:ext uri="{FF2B5EF4-FFF2-40B4-BE49-F238E27FC236}">
                <a16:creationId xmlns:a16="http://schemas.microsoft.com/office/drawing/2014/main" id="{0CCFFC41-8C88-254F-8871-F2A5EFBD632C}"/>
              </a:ext>
            </a:extLst>
          </p:cNvPr>
          <p:cNvGrpSpPr/>
          <p:nvPr/>
        </p:nvGrpSpPr>
        <p:grpSpPr>
          <a:xfrm>
            <a:off x="633045" y="3182201"/>
            <a:ext cx="377647" cy="740762"/>
            <a:chOff x="-527212" y="3652885"/>
            <a:chExt cx="377647" cy="740762"/>
          </a:xfrm>
          <a:solidFill>
            <a:srgbClr val="EF4866"/>
          </a:solidFill>
        </p:grpSpPr>
        <p:sp>
          <p:nvSpPr>
            <p:cNvPr id="11" name="Freeform 10">
              <a:extLst>
                <a:ext uri="{FF2B5EF4-FFF2-40B4-BE49-F238E27FC236}">
                  <a16:creationId xmlns:a16="http://schemas.microsoft.com/office/drawing/2014/main" id="{FB5406D7-2C89-AA44-9DAD-4014A36CC545}"/>
                </a:ext>
              </a:extLst>
            </p:cNvPr>
            <p:cNvSpPr/>
            <p:nvPr/>
          </p:nvSpPr>
          <p:spPr>
            <a:xfrm>
              <a:off x="-527212" y="4131874"/>
              <a:ext cx="377647" cy="261773"/>
            </a:xfrm>
            <a:custGeom>
              <a:avLst/>
              <a:gdLst>
                <a:gd name="connsiteX0" fmla="*/ 244925 w 377647"/>
                <a:gd name="connsiteY0" fmla="*/ 15343 h 261773"/>
                <a:gd name="connsiteX1" fmla="*/ 264786 w 377647"/>
                <a:gd name="connsiteY1" fmla="*/ 0 h 261773"/>
                <a:gd name="connsiteX2" fmla="*/ 235324 w 377647"/>
                <a:gd name="connsiteY2" fmla="*/ 14119 h 261773"/>
                <a:gd name="connsiteX3" fmla="*/ 240971 w 377647"/>
                <a:gd name="connsiteY3" fmla="*/ 2824 h 261773"/>
                <a:gd name="connsiteX4" fmla="*/ 181858 w 377647"/>
                <a:gd name="connsiteY4" fmla="*/ 94600 h 261773"/>
                <a:gd name="connsiteX5" fmla="*/ 153243 w 377647"/>
                <a:gd name="connsiteY5" fmla="*/ 71444 h 261773"/>
                <a:gd name="connsiteX6" fmla="*/ 56384 w 377647"/>
                <a:gd name="connsiteY6" fmla="*/ 28615 h 261773"/>
                <a:gd name="connsiteX7" fmla="*/ 88670 w 377647"/>
                <a:gd name="connsiteY7" fmla="*/ 76339 h 261773"/>
                <a:gd name="connsiteX8" fmla="*/ 85658 w 377647"/>
                <a:gd name="connsiteY8" fmla="*/ 76151 h 261773"/>
                <a:gd name="connsiteX9" fmla="*/ 65420 w 377647"/>
                <a:gd name="connsiteY9" fmla="*/ 79163 h 261773"/>
                <a:gd name="connsiteX10" fmla="*/ 107684 w 377647"/>
                <a:gd name="connsiteY10" fmla="*/ 117003 h 261773"/>
                <a:gd name="connsiteX11" fmla="*/ 81798 w 377647"/>
                <a:gd name="connsiteY11" fmla="*/ 127357 h 261773"/>
                <a:gd name="connsiteX12" fmla="*/ 121615 w 377647"/>
                <a:gd name="connsiteY12" fmla="*/ 150607 h 261773"/>
                <a:gd name="connsiteX13" fmla="*/ 128298 w 377647"/>
                <a:gd name="connsiteY13" fmla="*/ 150231 h 261773"/>
                <a:gd name="connsiteX14" fmla="*/ 135358 w 377647"/>
                <a:gd name="connsiteY14" fmla="*/ 182988 h 261773"/>
                <a:gd name="connsiteX15" fmla="*/ 139970 w 377647"/>
                <a:gd name="connsiteY15" fmla="*/ 182611 h 261773"/>
                <a:gd name="connsiteX16" fmla="*/ 68244 w 377647"/>
                <a:gd name="connsiteY16" fmla="*/ 213297 h 261773"/>
                <a:gd name="connsiteX17" fmla="*/ 0 w 377647"/>
                <a:gd name="connsiteY17" fmla="*/ 186376 h 261773"/>
                <a:gd name="connsiteX18" fmla="*/ 151172 w 377647"/>
                <a:gd name="connsiteY18" fmla="*/ 261774 h 261773"/>
                <a:gd name="connsiteX19" fmla="*/ 332559 w 377647"/>
                <a:gd name="connsiteY19" fmla="*/ 137900 h 261773"/>
                <a:gd name="connsiteX20" fmla="*/ 333406 w 377647"/>
                <a:gd name="connsiteY20" fmla="*/ 137900 h 261773"/>
                <a:gd name="connsiteX21" fmla="*/ 377647 w 377647"/>
                <a:gd name="connsiteY21" fmla="*/ 120768 h 261773"/>
                <a:gd name="connsiteX22" fmla="*/ 366069 w 377647"/>
                <a:gd name="connsiteY22" fmla="*/ 121615 h 261773"/>
                <a:gd name="connsiteX23" fmla="*/ 334912 w 377647"/>
                <a:gd name="connsiteY23" fmla="*/ 116344 h 261773"/>
                <a:gd name="connsiteX24" fmla="*/ 376047 w 377647"/>
                <a:gd name="connsiteY24" fmla="*/ 91776 h 261773"/>
                <a:gd name="connsiteX25" fmla="*/ 344796 w 377647"/>
                <a:gd name="connsiteY25" fmla="*/ 98742 h 261773"/>
                <a:gd name="connsiteX26" fmla="*/ 331524 w 377647"/>
                <a:gd name="connsiteY26" fmla="*/ 96765 h 261773"/>
                <a:gd name="connsiteX27" fmla="*/ 329453 w 377647"/>
                <a:gd name="connsiteY27" fmla="*/ 88011 h 261773"/>
                <a:gd name="connsiteX28" fmla="*/ 255279 w 377647"/>
                <a:gd name="connsiteY28" fmla="*/ 24662 h 261773"/>
                <a:gd name="connsiteX29" fmla="*/ 249443 w 377647"/>
                <a:gd name="connsiteY29" fmla="*/ 24944 h 261773"/>
                <a:gd name="connsiteX30" fmla="*/ 258197 w 377647"/>
                <a:gd name="connsiteY30" fmla="*/ 21744 h 261773"/>
                <a:gd name="connsiteX31" fmla="*/ 281635 w 377647"/>
                <a:gd name="connsiteY31" fmla="*/ 8283 h 261773"/>
                <a:gd name="connsiteX32" fmla="*/ 276458 w 377647"/>
                <a:gd name="connsiteY32" fmla="*/ 6024 h 261773"/>
                <a:gd name="connsiteX33" fmla="*/ 244925 w 377647"/>
                <a:gd name="connsiteY33" fmla="*/ 15343 h 26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77647" h="261773">
                  <a:moveTo>
                    <a:pt x="244925" y="15343"/>
                  </a:moveTo>
                  <a:cubicBezTo>
                    <a:pt x="251984" y="12707"/>
                    <a:pt x="263562" y="8095"/>
                    <a:pt x="264786" y="0"/>
                  </a:cubicBezTo>
                  <a:cubicBezTo>
                    <a:pt x="254055" y="1506"/>
                    <a:pt x="243513" y="6589"/>
                    <a:pt x="235324" y="14119"/>
                  </a:cubicBezTo>
                  <a:cubicBezTo>
                    <a:pt x="238242" y="10919"/>
                    <a:pt x="240501" y="6966"/>
                    <a:pt x="240971" y="2824"/>
                  </a:cubicBezTo>
                  <a:cubicBezTo>
                    <a:pt x="212262" y="21273"/>
                    <a:pt x="195413" y="58454"/>
                    <a:pt x="181858" y="94600"/>
                  </a:cubicBezTo>
                  <a:cubicBezTo>
                    <a:pt x="171221" y="84246"/>
                    <a:pt x="161714" y="75962"/>
                    <a:pt x="153243" y="71444"/>
                  </a:cubicBezTo>
                  <a:cubicBezTo>
                    <a:pt x="129428" y="58643"/>
                    <a:pt x="101001" y="45276"/>
                    <a:pt x="56384" y="28615"/>
                  </a:cubicBezTo>
                  <a:cubicBezTo>
                    <a:pt x="54972" y="43488"/>
                    <a:pt x="63631" y="63161"/>
                    <a:pt x="88670" y="76339"/>
                  </a:cubicBezTo>
                  <a:cubicBezTo>
                    <a:pt x="87823" y="76245"/>
                    <a:pt x="86787" y="76151"/>
                    <a:pt x="85658" y="76151"/>
                  </a:cubicBezTo>
                  <a:cubicBezTo>
                    <a:pt x="80010" y="76151"/>
                    <a:pt x="72009" y="77563"/>
                    <a:pt x="65420" y="79163"/>
                  </a:cubicBezTo>
                  <a:cubicBezTo>
                    <a:pt x="68620" y="96200"/>
                    <a:pt x="79163" y="110226"/>
                    <a:pt x="107684" y="117003"/>
                  </a:cubicBezTo>
                  <a:cubicBezTo>
                    <a:pt x="94694" y="117850"/>
                    <a:pt x="87917" y="120862"/>
                    <a:pt x="81798" y="127357"/>
                  </a:cubicBezTo>
                  <a:cubicBezTo>
                    <a:pt x="87164" y="138088"/>
                    <a:pt x="99683" y="150607"/>
                    <a:pt x="121615" y="150607"/>
                  </a:cubicBezTo>
                  <a:cubicBezTo>
                    <a:pt x="123780" y="150607"/>
                    <a:pt x="125945" y="150513"/>
                    <a:pt x="128298" y="150231"/>
                  </a:cubicBezTo>
                  <a:cubicBezTo>
                    <a:pt x="101283" y="161903"/>
                    <a:pt x="114367" y="182988"/>
                    <a:pt x="135358" y="182988"/>
                  </a:cubicBezTo>
                  <a:cubicBezTo>
                    <a:pt x="136864" y="182988"/>
                    <a:pt x="138464" y="182893"/>
                    <a:pt x="139970" y="182611"/>
                  </a:cubicBezTo>
                  <a:cubicBezTo>
                    <a:pt x="119827" y="203602"/>
                    <a:pt x="93753" y="213297"/>
                    <a:pt x="68244" y="213297"/>
                  </a:cubicBezTo>
                  <a:cubicBezTo>
                    <a:pt x="42923" y="213297"/>
                    <a:pt x="18073" y="203790"/>
                    <a:pt x="0" y="186376"/>
                  </a:cubicBezTo>
                  <a:cubicBezTo>
                    <a:pt x="38405" y="239089"/>
                    <a:pt x="95165" y="261774"/>
                    <a:pt x="151172" y="261774"/>
                  </a:cubicBezTo>
                  <a:cubicBezTo>
                    <a:pt x="233535" y="261774"/>
                    <a:pt x="314204" y="212638"/>
                    <a:pt x="332559" y="137900"/>
                  </a:cubicBezTo>
                  <a:lnTo>
                    <a:pt x="333406" y="137900"/>
                  </a:lnTo>
                  <a:cubicBezTo>
                    <a:pt x="355997" y="137900"/>
                    <a:pt x="369364" y="129804"/>
                    <a:pt x="377647" y="120768"/>
                  </a:cubicBezTo>
                  <a:cubicBezTo>
                    <a:pt x="374164" y="121427"/>
                    <a:pt x="370211" y="121615"/>
                    <a:pt x="366069" y="121615"/>
                  </a:cubicBezTo>
                  <a:cubicBezTo>
                    <a:pt x="354774" y="121615"/>
                    <a:pt x="342443" y="119450"/>
                    <a:pt x="334912" y="116344"/>
                  </a:cubicBezTo>
                  <a:cubicBezTo>
                    <a:pt x="356092" y="114556"/>
                    <a:pt x="370493" y="104860"/>
                    <a:pt x="376047" y="91776"/>
                  </a:cubicBezTo>
                  <a:cubicBezTo>
                    <a:pt x="370588" y="95165"/>
                    <a:pt x="356939" y="98742"/>
                    <a:pt x="344796" y="98742"/>
                  </a:cubicBezTo>
                  <a:cubicBezTo>
                    <a:pt x="339901" y="98742"/>
                    <a:pt x="335289" y="98177"/>
                    <a:pt x="331524" y="96765"/>
                  </a:cubicBezTo>
                  <a:cubicBezTo>
                    <a:pt x="330865" y="93659"/>
                    <a:pt x="330206" y="90741"/>
                    <a:pt x="329453" y="88011"/>
                  </a:cubicBezTo>
                  <a:cubicBezTo>
                    <a:pt x="320040" y="53183"/>
                    <a:pt x="288883" y="24662"/>
                    <a:pt x="255279" y="24662"/>
                  </a:cubicBezTo>
                  <a:cubicBezTo>
                    <a:pt x="253302" y="24662"/>
                    <a:pt x="251420" y="24756"/>
                    <a:pt x="249443" y="24944"/>
                  </a:cubicBezTo>
                  <a:cubicBezTo>
                    <a:pt x="252361" y="23815"/>
                    <a:pt x="255279" y="22685"/>
                    <a:pt x="258197" y="21744"/>
                  </a:cubicBezTo>
                  <a:cubicBezTo>
                    <a:pt x="262056" y="20332"/>
                    <a:pt x="285306" y="16473"/>
                    <a:pt x="281635" y="8283"/>
                  </a:cubicBezTo>
                  <a:cubicBezTo>
                    <a:pt x="280976" y="6683"/>
                    <a:pt x="279094" y="6024"/>
                    <a:pt x="276458" y="6024"/>
                  </a:cubicBezTo>
                  <a:cubicBezTo>
                    <a:pt x="267328" y="5930"/>
                    <a:pt x="249161" y="14025"/>
                    <a:pt x="244925" y="15343"/>
                  </a:cubicBezTo>
                </a:path>
              </a:pathLst>
            </a:custGeom>
            <a:solidFill>
              <a:srgbClr val="EF4866"/>
            </a:solidFill>
            <a:ln w="941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7841607-7BD6-964C-9A11-72CDF2DF0BD6}"/>
                </a:ext>
              </a:extLst>
            </p:cNvPr>
            <p:cNvSpPr/>
            <p:nvPr/>
          </p:nvSpPr>
          <p:spPr>
            <a:xfrm>
              <a:off x="-476664" y="3652885"/>
              <a:ext cx="276552" cy="276269"/>
            </a:xfrm>
            <a:custGeom>
              <a:avLst/>
              <a:gdLst>
                <a:gd name="connsiteX0" fmla="*/ 115685 w 276552"/>
                <a:gd name="connsiteY0" fmla="*/ 99307 h 276269"/>
                <a:gd name="connsiteX1" fmla="*/ 115685 w 276552"/>
                <a:gd name="connsiteY1" fmla="*/ 99307 h 276269"/>
                <a:gd name="connsiteX2" fmla="*/ 115685 w 276552"/>
                <a:gd name="connsiteY2" fmla="*/ 121898 h 276269"/>
                <a:gd name="connsiteX3" fmla="*/ 79728 w 276552"/>
                <a:gd name="connsiteY3" fmla="*/ 121898 h 276269"/>
                <a:gd name="connsiteX4" fmla="*/ 79728 w 276552"/>
                <a:gd name="connsiteY4" fmla="*/ 166797 h 276269"/>
                <a:gd name="connsiteX5" fmla="*/ 115685 w 276552"/>
                <a:gd name="connsiteY5" fmla="*/ 166797 h 276269"/>
                <a:gd name="connsiteX6" fmla="*/ 115685 w 276552"/>
                <a:gd name="connsiteY6" fmla="*/ 276176 h 276269"/>
                <a:gd name="connsiteX7" fmla="*/ 115685 w 276552"/>
                <a:gd name="connsiteY7" fmla="*/ 276270 h 276269"/>
                <a:gd name="connsiteX8" fmla="*/ 0 w 276552"/>
                <a:gd name="connsiteY8" fmla="*/ 138935 h 276269"/>
                <a:gd name="connsiteX9" fmla="*/ 138276 w 276552"/>
                <a:gd name="connsiteY9" fmla="*/ 0 h 276269"/>
                <a:gd name="connsiteX10" fmla="*/ 276552 w 276552"/>
                <a:gd name="connsiteY10" fmla="*/ 138935 h 276269"/>
                <a:gd name="connsiteX11" fmla="*/ 160773 w 276552"/>
                <a:gd name="connsiteY11" fmla="*/ 276082 h 276269"/>
                <a:gd name="connsiteX12" fmla="*/ 160679 w 276552"/>
                <a:gd name="connsiteY12" fmla="*/ 276270 h 276269"/>
                <a:gd name="connsiteX13" fmla="*/ 160679 w 276552"/>
                <a:gd name="connsiteY13" fmla="*/ 166703 h 276269"/>
                <a:gd name="connsiteX14" fmla="*/ 205579 w 276552"/>
                <a:gd name="connsiteY14" fmla="*/ 166703 h 276269"/>
                <a:gd name="connsiteX15" fmla="*/ 205579 w 276552"/>
                <a:gd name="connsiteY15" fmla="*/ 130840 h 276269"/>
                <a:gd name="connsiteX16" fmla="*/ 205579 w 276552"/>
                <a:gd name="connsiteY16" fmla="*/ 121803 h 276269"/>
                <a:gd name="connsiteX17" fmla="*/ 160679 w 276552"/>
                <a:gd name="connsiteY17" fmla="*/ 121803 h 276269"/>
                <a:gd name="connsiteX18" fmla="*/ 160679 w 276552"/>
                <a:gd name="connsiteY18" fmla="*/ 98836 h 276269"/>
                <a:gd name="connsiteX19" fmla="*/ 169621 w 276552"/>
                <a:gd name="connsiteY19" fmla="*/ 85281 h 276269"/>
                <a:gd name="connsiteX20" fmla="*/ 205579 w 276552"/>
                <a:gd name="connsiteY20" fmla="*/ 85281 h 276269"/>
                <a:gd name="connsiteX21" fmla="*/ 205579 w 276552"/>
                <a:gd name="connsiteY21" fmla="*/ 49606 h 276269"/>
                <a:gd name="connsiteX22" fmla="*/ 205579 w 276552"/>
                <a:gd name="connsiteY22" fmla="*/ 40570 h 276269"/>
                <a:gd name="connsiteX23" fmla="*/ 169621 w 276552"/>
                <a:gd name="connsiteY23" fmla="*/ 40570 h 276269"/>
                <a:gd name="connsiteX24" fmla="*/ 115685 w 276552"/>
                <a:gd name="connsiteY24" fmla="*/ 99307 h 27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552" h="276269">
                  <a:moveTo>
                    <a:pt x="115685" y="99307"/>
                  </a:moveTo>
                  <a:lnTo>
                    <a:pt x="115685" y="99307"/>
                  </a:lnTo>
                  <a:lnTo>
                    <a:pt x="115685" y="121898"/>
                  </a:lnTo>
                  <a:lnTo>
                    <a:pt x="79728" y="121898"/>
                  </a:lnTo>
                  <a:lnTo>
                    <a:pt x="79728" y="166797"/>
                  </a:lnTo>
                  <a:lnTo>
                    <a:pt x="115685" y="166797"/>
                  </a:lnTo>
                  <a:lnTo>
                    <a:pt x="115685" y="276176"/>
                  </a:lnTo>
                  <a:lnTo>
                    <a:pt x="115685" y="276270"/>
                  </a:lnTo>
                  <a:cubicBezTo>
                    <a:pt x="50265" y="265068"/>
                    <a:pt x="0" y="207838"/>
                    <a:pt x="0" y="138935"/>
                  </a:cubicBezTo>
                  <a:cubicBezTo>
                    <a:pt x="0" y="62220"/>
                    <a:pt x="61937" y="0"/>
                    <a:pt x="138276" y="0"/>
                  </a:cubicBezTo>
                  <a:cubicBezTo>
                    <a:pt x="214615" y="0"/>
                    <a:pt x="276552" y="62220"/>
                    <a:pt x="276552" y="138935"/>
                  </a:cubicBezTo>
                  <a:cubicBezTo>
                    <a:pt x="276552" y="208026"/>
                    <a:pt x="226381" y="265351"/>
                    <a:pt x="160773" y="276082"/>
                  </a:cubicBezTo>
                  <a:lnTo>
                    <a:pt x="160679" y="276270"/>
                  </a:lnTo>
                  <a:lnTo>
                    <a:pt x="160679" y="166703"/>
                  </a:lnTo>
                  <a:lnTo>
                    <a:pt x="205579" y="166703"/>
                  </a:lnTo>
                  <a:lnTo>
                    <a:pt x="205579" y="130840"/>
                  </a:lnTo>
                  <a:lnTo>
                    <a:pt x="205579" y="121803"/>
                  </a:lnTo>
                  <a:lnTo>
                    <a:pt x="160679" y="121803"/>
                  </a:lnTo>
                  <a:lnTo>
                    <a:pt x="160679" y="98836"/>
                  </a:lnTo>
                  <a:cubicBezTo>
                    <a:pt x="160679" y="91117"/>
                    <a:pt x="165385" y="85281"/>
                    <a:pt x="169621" y="85281"/>
                  </a:cubicBezTo>
                  <a:lnTo>
                    <a:pt x="205579" y="85281"/>
                  </a:lnTo>
                  <a:lnTo>
                    <a:pt x="205579" y="49606"/>
                  </a:lnTo>
                  <a:lnTo>
                    <a:pt x="205579" y="40570"/>
                  </a:lnTo>
                  <a:lnTo>
                    <a:pt x="169621" y="40570"/>
                  </a:lnTo>
                  <a:cubicBezTo>
                    <a:pt x="139876" y="40570"/>
                    <a:pt x="115685" y="66926"/>
                    <a:pt x="115685" y="99307"/>
                  </a:cubicBezTo>
                </a:path>
              </a:pathLst>
            </a:custGeom>
            <a:solidFill>
              <a:srgbClr val="EF4866"/>
            </a:solidFill>
            <a:ln w="9413" cap="flat">
              <a:noFill/>
              <a:prstDash val="solid"/>
              <a:miter/>
            </a:ln>
          </p:spPr>
          <p:txBody>
            <a:bodyPr rtlCol="0" anchor="ctr"/>
            <a:lstStyle/>
            <a:p>
              <a:endParaRPr lang="en-US"/>
            </a:p>
          </p:txBody>
        </p:sp>
      </p:grpSp>
      <p:sp>
        <p:nvSpPr>
          <p:cNvPr id="4" name="Slide Number Placeholder 3">
            <a:extLst>
              <a:ext uri="{FF2B5EF4-FFF2-40B4-BE49-F238E27FC236}">
                <a16:creationId xmlns:a16="http://schemas.microsoft.com/office/drawing/2014/main" id="{1013E14D-4BA3-F843-AB85-259C24BD61AD}"/>
              </a:ext>
            </a:extLst>
          </p:cNvPr>
          <p:cNvSpPr>
            <a:spLocks noGrp="1"/>
          </p:cNvSpPr>
          <p:nvPr>
            <p:ph type="sldNum" sz="quarter" idx="12"/>
          </p:nvPr>
        </p:nvSpPr>
        <p:spPr/>
        <p:txBody>
          <a:bodyPr/>
          <a:lstStyle/>
          <a:p>
            <a:fld id="{280D8A99-439F-4B51-82F2-EA628195B91F}" type="slidenum">
              <a:rPr lang="en-GB" smtClean="0"/>
              <a:t>14</a:t>
            </a:fld>
            <a:endParaRPr lang="en-GB" dirty="0"/>
          </a:p>
        </p:txBody>
      </p:sp>
      <p:sp>
        <p:nvSpPr>
          <p:cNvPr id="6" name="TextBox 5">
            <a:extLst>
              <a:ext uri="{FF2B5EF4-FFF2-40B4-BE49-F238E27FC236}">
                <a16:creationId xmlns:a16="http://schemas.microsoft.com/office/drawing/2014/main" id="{D62F847C-149C-4618-8B59-C18F2D1C565E}"/>
              </a:ext>
            </a:extLst>
          </p:cNvPr>
          <p:cNvSpPr txBox="1"/>
          <p:nvPr/>
        </p:nvSpPr>
        <p:spPr>
          <a:xfrm>
            <a:off x="0" y="5418000"/>
            <a:ext cx="12192000" cy="1440000"/>
          </a:xfrm>
          <a:prstGeom prst="rect">
            <a:avLst/>
          </a:prstGeom>
          <a:solidFill>
            <a:srgbClr val="EF4866"/>
          </a:solidFill>
        </p:spPr>
        <p:txBody>
          <a:bodyPr wrap="square" anchor="ctr">
            <a:noAutofit/>
          </a:bodyPr>
          <a:lstStyle/>
          <a:p>
            <a:pPr lvl="1"/>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Child stunting is preventable …no child should have to </a:t>
            </a:r>
          </a:p>
          <a:p>
            <a:pPr lvl="1"/>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grow up with the lifelong consequences.</a:t>
            </a:r>
            <a:endParaRPr lang="en-GB" sz="2400" dirty="0">
              <a:solidFill>
                <a:srgbClr val="EF486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26998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527F33-FFE4-4633-95E4-6BCB73E86BE9}"/>
              </a:ext>
            </a:extLst>
          </p:cNvPr>
          <p:cNvSpPr txBox="1"/>
          <p:nvPr/>
        </p:nvSpPr>
        <p:spPr>
          <a:xfrm>
            <a:off x="419042" y="1975593"/>
            <a:ext cx="5120672" cy="3834063"/>
          </a:xfrm>
          <a:prstGeom prst="rect">
            <a:avLst/>
          </a:prstGeom>
          <a:noFill/>
        </p:spPr>
        <p:txBody>
          <a:bodyPr wrap="square" rtlCol="0">
            <a:spAutoFit/>
          </a:bodyPr>
          <a:lstStyle/>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You are about to take part in a research project that is helping to address a problem affecting </a:t>
            </a:r>
          </a:p>
          <a:p>
            <a:r>
              <a:rPr lang="en-US" sz="3200" dirty="0">
                <a:solidFill>
                  <a:srgbClr val="EF4866"/>
                </a:solidFill>
                <a:latin typeface="Verdana" panose="020B0604030504040204" pitchFamily="34" charset="0"/>
                <a:ea typeface="Verdana" panose="020B0604030504040204" pitchFamily="34" charset="0"/>
                <a:cs typeface="Verdana" panose="020B0604030504040204" pitchFamily="34" charset="0"/>
              </a:rPr>
              <a:t>162 million children </a:t>
            </a:r>
          </a:p>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in the world today. </a:t>
            </a:r>
          </a:p>
          <a:p>
            <a:pPr>
              <a:lnSpc>
                <a:spcPct val="150000"/>
              </a:lnSpc>
            </a:pPr>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The project is based in three countries, </a:t>
            </a:r>
            <a:r>
              <a:rPr lang="en-US" sz="2400" dirty="0">
                <a:solidFill>
                  <a:srgbClr val="EF4866"/>
                </a:solidFill>
                <a:latin typeface="Verdana" panose="020B0604030504040204" pitchFamily="34" charset="0"/>
                <a:ea typeface="Verdana" panose="020B0604030504040204" pitchFamily="34" charset="0"/>
                <a:cs typeface="Verdana" panose="020B0604030504040204" pitchFamily="34" charset="0"/>
              </a:rPr>
              <a:t>India, Indonesia</a:t>
            </a: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and </a:t>
            </a:r>
            <a:r>
              <a:rPr lang="en-US" sz="2400" dirty="0">
                <a:solidFill>
                  <a:srgbClr val="EF4866"/>
                </a:solidFill>
                <a:latin typeface="Verdana" panose="020B0604030504040204" pitchFamily="34" charset="0"/>
                <a:ea typeface="Verdana" panose="020B0604030504040204" pitchFamily="34" charset="0"/>
                <a:cs typeface="Verdana" panose="020B0604030504040204" pitchFamily="34" charset="0"/>
              </a:rPr>
              <a:t>Senegal</a:t>
            </a: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 </a:t>
            </a:r>
          </a:p>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with research also taking place in the </a:t>
            </a:r>
          </a:p>
          <a:p>
            <a:pPr>
              <a:lnSpc>
                <a:spcPct val="150000"/>
              </a:lnSpc>
            </a:pPr>
            <a:r>
              <a:rPr lang="en-US" sz="2400" dirty="0">
                <a:solidFill>
                  <a:srgbClr val="EF4866"/>
                </a:solidFill>
                <a:latin typeface="Verdana" panose="020B0604030504040204" pitchFamily="34" charset="0"/>
                <a:ea typeface="Verdana" panose="020B0604030504040204" pitchFamily="34" charset="0"/>
                <a:cs typeface="Verdana" panose="020B0604030504040204" pitchFamily="34" charset="0"/>
              </a:rPr>
              <a:t>United</a:t>
            </a:r>
            <a:r>
              <a:rPr lang="en-US" sz="2400" dirty="0">
                <a:solidFill>
                  <a:srgbClr val="353551"/>
                </a:solidFill>
                <a:latin typeface="Verdana" panose="020B0604030504040204" pitchFamily="34" charset="0"/>
                <a:ea typeface="Verdana" panose="020B0604030504040204" pitchFamily="34" charset="0"/>
                <a:cs typeface="Verdana" panose="020B0604030504040204" pitchFamily="34" charset="0"/>
              </a:rPr>
              <a:t> </a:t>
            </a:r>
            <a:r>
              <a:rPr lang="en-US" sz="2400" dirty="0">
                <a:solidFill>
                  <a:srgbClr val="EF4866"/>
                </a:solidFill>
                <a:latin typeface="Verdana" panose="020B0604030504040204" pitchFamily="34" charset="0"/>
                <a:ea typeface="Verdana" panose="020B0604030504040204" pitchFamily="34" charset="0"/>
                <a:cs typeface="Verdana" panose="020B0604030504040204" pitchFamily="34" charset="0"/>
              </a:rPr>
              <a:t>Kingdom</a:t>
            </a:r>
            <a:r>
              <a:rPr lang="en-US" sz="2400" dirty="0">
                <a:solidFill>
                  <a:srgbClr val="353551"/>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(UK). </a:t>
            </a:r>
            <a:endParaRPr lang="en-GB"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A young child eating a banana&#10;&#10;Description automatically generated with low confidence">
            <a:extLst>
              <a:ext uri="{FF2B5EF4-FFF2-40B4-BE49-F238E27FC236}">
                <a16:creationId xmlns:a16="http://schemas.microsoft.com/office/drawing/2014/main" id="{8EB854FD-6924-4BFA-A80B-59A726C556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79075" y="4632037"/>
            <a:ext cx="1800000" cy="1778208"/>
          </a:xfrm>
          <a:prstGeom prst="ellipse">
            <a:avLst/>
          </a:prstGeom>
          <a:ln w="114300">
            <a:solidFill>
              <a:srgbClr val="EF4866"/>
            </a:solidFill>
          </a:ln>
        </p:spPr>
      </p:pic>
      <p:sp>
        <p:nvSpPr>
          <p:cNvPr id="2" name="TextBox 1">
            <a:extLst>
              <a:ext uri="{FF2B5EF4-FFF2-40B4-BE49-F238E27FC236}">
                <a16:creationId xmlns:a16="http://schemas.microsoft.com/office/drawing/2014/main" id="{BDF0ADEC-18F3-438B-872A-66AF3773EC77}"/>
              </a:ext>
            </a:extLst>
          </p:cNvPr>
          <p:cNvSpPr txBox="1"/>
          <p:nvPr/>
        </p:nvSpPr>
        <p:spPr>
          <a:xfrm>
            <a:off x="0" y="0"/>
            <a:ext cx="12192000" cy="1080000"/>
          </a:xfrm>
          <a:prstGeom prst="rect">
            <a:avLst/>
          </a:prstGeom>
          <a:solidFill>
            <a:srgbClr val="EF4866"/>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An international project</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a:extLst>
              <a:ext uri="{FF2B5EF4-FFF2-40B4-BE49-F238E27FC236}">
                <a16:creationId xmlns:a16="http://schemas.microsoft.com/office/drawing/2014/main" id="{E7D2481C-DCD9-5B4A-A0B7-101BE06873B3}"/>
              </a:ext>
            </a:extLst>
          </p:cNvPr>
          <p:cNvSpPr>
            <a:spLocks noGrp="1"/>
          </p:cNvSpPr>
          <p:nvPr>
            <p:ph type="sldNum" sz="quarter" idx="12"/>
          </p:nvPr>
        </p:nvSpPr>
        <p:spPr/>
        <p:txBody>
          <a:bodyPr/>
          <a:lstStyle/>
          <a:p>
            <a:fld id="{280D8A99-439F-4B51-82F2-EA628195B91F}" type="slidenum">
              <a:rPr lang="en-GB" smtClean="0"/>
              <a:pPr/>
              <a:t>1</a:t>
            </a:fld>
            <a:endParaRPr lang="en-GB" dirty="0"/>
          </a:p>
        </p:txBody>
      </p:sp>
      <p:pic>
        <p:nvPicPr>
          <p:cNvPr id="5" name="Picture 4" descr="Map&#10;&#10;Description automatically generated">
            <a:extLst>
              <a:ext uri="{FF2B5EF4-FFF2-40B4-BE49-F238E27FC236}">
                <a16:creationId xmlns:a16="http://schemas.microsoft.com/office/drawing/2014/main" id="{DF3AF3EC-4432-4E67-9D85-A0560DDA60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7651" y="481456"/>
            <a:ext cx="5253623" cy="2975296"/>
          </a:xfrm>
          <a:prstGeom prst="rect">
            <a:avLst/>
          </a:prstGeom>
          <a:ln w="53975">
            <a:solidFill>
              <a:schemeClr val="bg1"/>
            </a:solidFill>
            <a:miter lim="800000"/>
            <a:extLst>
              <a:ext uri="{C807C97D-BFC1-408E-A445-0C87EB9F89A2}">
                <ask:lineSketchStyleProps xmlns:ask="http://schemas.microsoft.com/office/drawing/2018/sketchyshapes" sd="1219033472">
                  <a:custGeom>
                    <a:avLst/>
                    <a:gdLst>
                      <a:gd name="connsiteX0" fmla="*/ 0 w 5253623"/>
                      <a:gd name="connsiteY0" fmla="*/ 0 h 2975296"/>
                      <a:gd name="connsiteX1" fmla="*/ 5253623 w 5253623"/>
                      <a:gd name="connsiteY1" fmla="*/ 0 h 2975296"/>
                      <a:gd name="connsiteX2" fmla="*/ 5253623 w 5253623"/>
                      <a:gd name="connsiteY2" fmla="*/ 2975296 h 2975296"/>
                      <a:gd name="connsiteX3" fmla="*/ 0 w 5253623"/>
                      <a:gd name="connsiteY3" fmla="*/ 2975296 h 2975296"/>
                      <a:gd name="connsiteX4" fmla="*/ 0 w 5253623"/>
                      <a:gd name="connsiteY4" fmla="*/ 0 h 297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3623" h="2975296" fill="none" extrusionOk="0">
                        <a:moveTo>
                          <a:pt x="0" y="0"/>
                        </a:moveTo>
                        <a:cubicBezTo>
                          <a:pt x="813653" y="-49533"/>
                          <a:pt x="3682834" y="-14809"/>
                          <a:pt x="5253623" y="0"/>
                        </a:cubicBezTo>
                        <a:cubicBezTo>
                          <a:pt x="5341262" y="1185060"/>
                          <a:pt x="5180944" y="2081194"/>
                          <a:pt x="5253623" y="2975296"/>
                        </a:cubicBezTo>
                        <a:cubicBezTo>
                          <a:pt x="3107561" y="2927065"/>
                          <a:pt x="1992863" y="3059751"/>
                          <a:pt x="0" y="2975296"/>
                        </a:cubicBezTo>
                        <a:cubicBezTo>
                          <a:pt x="-38581" y="1732059"/>
                          <a:pt x="63341" y="1210804"/>
                          <a:pt x="0" y="0"/>
                        </a:cubicBezTo>
                        <a:close/>
                      </a:path>
                      <a:path w="5253623" h="2975296" stroke="0" extrusionOk="0">
                        <a:moveTo>
                          <a:pt x="0" y="0"/>
                        </a:moveTo>
                        <a:cubicBezTo>
                          <a:pt x="2239705" y="118645"/>
                          <a:pt x="4176508" y="116012"/>
                          <a:pt x="5253623" y="0"/>
                        </a:cubicBezTo>
                        <a:cubicBezTo>
                          <a:pt x="5120741" y="1303581"/>
                          <a:pt x="5338574" y="2120124"/>
                          <a:pt x="5253623" y="2975296"/>
                        </a:cubicBezTo>
                        <a:cubicBezTo>
                          <a:pt x="4255863" y="3109896"/>
                          <a:pt x="1508464" y="2818100"/>
                          <a:pt x="0" y="2975296"/>
                        </a:cubicBezTo>
                        <a:cubicBezTo>
                          <a:pt x="-20187" y="2278762"/>
                          <a:pt x="-152480" y="666024"/>
                          <a:pt x="0" y="0"/>
                        </a:cubicBezTo>
                        <a:close/>
                      </a:path>
                    </a:pathLst>
                  </a:custGeom>
                  <ask:type>
                    <ask:lineSketchNone/>
                  </ask:type>
                </ask:lineSketchStyleProps>
              </a:ext>
            </a:extLst>
          </a:ln>
        </p:spPr>
      </p:pic>
      <p:pic>
        <p:nvPicPr>
          <p:cNvPr id="8" name="Picture 7" descr="A young child eating a hot dog&#10;&#10;Description automatically generated with medium confidence">
            <a:extLst>
              <a:ext uri="{FF2B5EF4-FFF2-40B4-BE49-F238E27FC236}">
                <a16:creationId xmlns:a16="http://schemas.microsoft.com/office/drawing/2014/main" id="{21FFE842-774F-4E1C-ADA5-58F46DB3618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93472" y="2848367"/>
            <a:ext cx="1800000" cy="1800000"/>
          </a:xfrm>
          <a:prstGeom prst="ellipse">
            <a:avLst/>
          </a:prstGeom>
          <a:ln w="114300">
            <a:solidFill>
              <a:srgbClr val="EF4866"/>
            </a:solidFill>
          </a:ln>
        </p:spPr>
      </p:pic>
      <p:pic>
        <p:nvPicPr>
          <p:cNvPr id="10" name="Picture 9" descr="A screenshot of a baby&#10;&#10;Description automatically generated with medium confidence">
            <a:extLst>
              <a:ext uri="{FF2B5EF4-FFF2-40B4-BE49-F238E27FC236}">
                <a16:creationId xmlns:a16="http://schemas.microsoft.com/office/drawing/2014/main" id="{15946BC9-FAF1-4FF8-A094-17636485F96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532297" y="3194563"/>
            <a:ext cx="1800000" cy="1800000"/>
          </a:xfrm>
          <a:prstGeom prst="ellipse">
            <a:avLst/>
          </a:prstGeom>
          <a:ln w="114300">
            <a:solidFill>
              <a:srgbClr val="EF4866"/>
            </a:solidFill>
          </a:ln>
        </p:spPr>
      </p:pic>
      <p:sp>
        <p:nvSpPr>
          <p:cNvPr id="15" name="TextBox 14">
            <a:extLst>
              <a:ext uri="{FF2B5EF4-FFF2-40B4-BE49-F238E27FC236}">
                <a16:creationId xmlns:a16="http://schemas.microsoft.com/office/drawing/2014/main" id="{A725F971-2937-4B44-9DC6-6A3ECD4B5D40}"/>
              </a:ext>
            </a:extLst>
          </p:cNvPr>
          <p:cNvSpPr txBox="1"/>
          <p:nvPr/>
        </p:nvSpPr>
        <p:spPr>
          <a:xfrm>
            <a:off x="7750499" y="1978010"/>
            <a:ext cx="1049301" cy="246221"/>
          </a:xfrm>
          <a:prstGeom prst="rect">
            <a:avLst/>
          </a:prstGeom>
          <a:noFill/>
        </p:spPr>
        <p:txBody>
          <a:bodyPr wrap="square" rtlCol="0">
            <a:spAutoFit/>
          </a:bodyPr>
          <a:lstStyle/>
          <a:p>
            <a:pPr algn="ctr"/>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SENEGAL</a:t>
            </a:r>
            <a:endParaRPr lang="en-US" sz="1000" b="1" dirty="0">
              <a:solidFill>
                <a:schemeClr val="bg1"/>
              </a:solidFill>
            </a:endParaRPr>
          </a:p>
        </p:txBody>
      </p:sp>
      <p:sp>
        <p:nvSpPr>
          <p:cNvPr id="16" name="TextBox 15">
            <a:extLst>
              <a:ext uri="{FF2B5EF4-FFF2-40B4-BE49-F238E27FC236}">
                <a16:creationId xmlns:a16="http://schemas.microsoft.com/office/drawing/2014/main" id="{A47232B6-B024-8D47-A09C-6CA74A6E5A25}"/>
              </a:ext>
            </a:extLst>
          </p:cNvPr>
          <p:cNvSpPr txBox="1"/>
          <p:nvPr/>
        </p:nvSpPr>
        <p:spPr>
          <a:xfrm>
            <a:off x="9366152" y="1976100"/>
            <a:ext cx="685238" cy="246221"/>
          </a:xfrm>
          <a:prstGeom prst="rect">
            <a:avLst/>
          </a:prstGeom>
          <a:noFill/>
        </p:spPr>
        <p:txBody>
          <a:bodyPr wrap="square" rtlCol="0">
            <a:spAutoFit/>
          </a:bodyPr>
          <a:lstStyle/>
          <a:p>
            <a:pPr algn="ctr"/>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INDIA</a:t>
            </a:r>
            <a:endParaRPr lang="en-US" sz="1000" b="1" dirty="0">
              <a:solidFill>
                <a:schemeClr val="bg1"/>
              </a:solidFill>
            </a:endParaRPr>
          </a:p>
        </p:txBody>
      </p:sp>
      <p:sp>
        <p:nvSpPr>
          <p:cNvPr id="17" name="TextBox 16">
            <a:extLst>
              <a:ext uri="{FF2B5EF4-FFF2-40B4-BE49-F238E27FC236}">
                <a16:creationId xmlns:a16="http://schemas.microsoft.com/office/drawing/2014/main" id="{9B13C0D4-982A-1141-A345-7565318567FA}"/>
              </a:ext>
            </a:extLst>
          </p:cNvPr>
          <p:cNvSpPr txBox="1"/>
          <p:nvPr/>
        </p:nvSpPr>
        <p:spPr>
          <a:xfrm>
            <a:off x="9222864" y="2278162"/>
            <a:ext cx="1048739" cy="246221"/>
          </a:xfrm>
          <a:prstGeom prst="rect">
            <a:avLst/>
          </a:prstGeom>
          <a:noFill/>
        </p:spPr>
        <p:txBody>
          <a:bodyPr wrap="square" rtlCol="0">
            <a:spAutoFit/>
          </a:bodyPr>
          <a:lstStyle/>
          <a:p>
            <a:pPr algn="ctr"/>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INDONESIA</a:t>
            </a:r>
            <a:endParaRPr lang="en-US" sz="1000" b="1" dirty="0">
              <a:solidFill>
                <a:schemeClr val="bg1"/>
              </a:solidFill>
            </a:endParaRPr>
          </a:p>
        </p:txBody>
      </p:sp>
    </p:spTree>
    <p:extLst>
      <p:ext uri="{BB962C8B-B14F-4D97-AF65-F5344CB8AC3E}">
        <p14:creationId xmlns:p14="http://schemas.microsoft.com/office/powerpoint/2010/main" val="3016582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125F93-E601-42CE-94ED-8F97DF5219C9}"/>
              </a:ext>
            </a:extLst>
          </p:cNvPr>
          <p:cNvSpPr txBox="1"/>
          <p:nvPr/>
        </p:nvSpPr>
        <p:spPr>
          <a:xfrm>
            <a:off x="517797" y="1491917"/>
            <a:ext cx="4310878" cy="3877985"/>
          </a:xfrm>
          <a:prstGeom prst="rect">
            <a:avLst/>
          </a:prstGeom>
          <a:noFill/>
        </p:spPr>
        <p:txBody>
          <a:bodyPr wrap="square" rtlCol="0">
            <a:spAutoFit/>
          </a:bodyPr>
          <a:lstStyle/>
          <a:p>
            <a:r>
              <a:rPr lang="en-US" dirty="0">
                <a:solidFill>
                  <a:srgbClr val="EF4866"/>
                </a:solidFill>
                <a:latin typeface="Verdana" panose="020B0604030504040204" pitchFamily="34" charset="0"/>
                <a:ea typeface="Verdana" panose="020B0604030504040204" pitchFamily="34" charset="0"/>
                <a:cs typeface="Verdana" panose="020B0604030504040204" pitchFamily="34" charset="0"/>
              </a:rPr>
              <a:t>Soon, your teacher will split you up into groups representing the four countries taking part in the project. </a:t>
            </a:r>
          </a:p>
          <a:p>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Each of you will be given a card with your ‘role’ on it. Spend a moment looking at the photographs on your table, then read about who you are </a:t>
            </a: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and your role in the project.</a:t>
            </a:r>
          </a:p>
          <a:p>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At least two people per group are researchers. If you are one of them, take notes on what you hear from the rest of the group. Now take it in turns to share the information on your cards.</a:t>
            </a:r>
            <a:endParaRPr lang="en-US" sz="2000" dirty="0">
              <a:solidFill>
                <a:srgbClr val="EF4866"/>
              </a:solidFill>
            </a:endParaRPr>
          </a:p>
        </p:txBody>
      </p:sp>
      <p:pic>
        <p:nvPicPr>
          <p:cNvPr id="6" name="Picture 5" descr="A screenshot of a person holding a baby&#10;&#10;Description automatically generated">
            <a:extLst>
              <a:ext uri="{FF2B5EF4-FFF2-40B4-BE49-F238E27FC236}">
                <a16:creationId xmlns:a16="http://schemas.microsoft.com/office/drawing/2014/main" id="{A3FE8A6B-4046-4854-A703-439CFD7968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46223" y="1419279"/>
            <a:ext cx="2596082" cy="2596082"/>
          </a:xfrm>
          <a:prstGeom prst="ellipse">
            <a:avLst/>
          </a:prstGeom>
          <a:ln w="114300">
            <a:solidFill>
              <a:srgbClr val="EF4866"/>
            </a:solidFill>
          </a:ln>
        </p:spPr>
      </p:pic>
      <p:sp>
        <p:nvSpPr>
          <p:cNvPr id="4" name="Slide Number Placeholder 3">
            <a:extLst>
              <a:ext uri="{FF2B5EF4-FFF2-40B4-BE49-F238E27FC236}">
                <a16:creationId xmlns:a16="http://schemas.microsoft.com/office/drawing/2014/main" id="{9980861D-6D99-0148-838A-8C667691576B}"/>
              </a:ext>
            </a:extLst>
          </p:cNvPr>
          <p:cNvSpPr>
            <a:spLocks noGrp="1"/>
          </p:cNvSpPr>
          <p:nvPr>
            <p:ph type="sldNum" sz="quarter" idx="12"/>
          </p:nvPr>
        </p:nvSpPr>
        <p:spPr/>
        <p:txBody>
          <a:bodyPr/>
          <a:lstStyle/>
          <a:p>
            <a:fld id="{280D8A99-439F-4B51-82F2-EA628195B91F}" type="slidenum">
              <a:rPr lang="en-GB" smtClean="0"/>
              <a:t>2</a:t>
            </a:fld>
            <a:endParaRPr lang="en-GB" dirty="0"/>
          </a:p>
        </p:txBody>
      </p:sp>
      <p:sp>
        <p:nvSpPr>
          <p:cNvPr id="7" name="TextBox 6">
            <a:extLst>
              <a:ext uri="{FF2B5EF4-FFF2-40B4-BE49-F238E27FC236}">
                <a16:creationId xmlns:a16="http://schemas.microsoft.com/office/drawing/2014/main" id="{8D3ABC81-F9F3-6143-8A1C-987B64A9F5DE}"/>
              </a:ext>
            </a:extLst>
          </p:cNvPr>
          <p:cNvSpPr txBox="1"/>
          <p:nvPr/>
        </p:nvSpPr>
        <p:spPr>
          <a:xfrm>
            <a:off x="0" y="0"/>
            <a:ext cx="12192000" cy="1080000"/>
          </a:xfrm>
          <a:prstGeom prst="rect">
            <a:avLst/>
          </a:prstGeom>
          <a:solidFill>
            <a:srgbClr val="353551"/>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What is the problem?</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A picture containing person, group, family&#10;&#10;Description automatically generated">
            <a:extLst>
              <a:ext uri="{FF2B5EF4-FFF2-40B4-BE49-F238E27FC236}">
                <a16:creationId xmlns:a16="http://schemas.microsoft.com/office/drawing/2014/main" id="{A9B84F04-ACD8-49E8-A7FC-FA5985A593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93769" y="4057893"/>
            <a:ext cx="2320744" cy="2320744"/>
          </a:xfrm>
          <a:prstGeom prst="ellipse">
            <a:avLst/>
          </a:prstGeom>
          <a:ln w="114300">
            <a:solidFill>
              <a:srgbClr val="EF4866"/>
            </a:solidFill>
          </a:ln>
        </p:spPr>
      </p:pic>
      <p:sp>
        <p:nvSpPr>
          <p:cNvPr id="11" name="TextBox 10">
            <a:extLst>
              <a:ext uri="{FF2B5EF4-FFF2-40B4-BE49-F238E27FC236}">
                <a16:creationId xmlns:a16="http://schemas.microsoft.com/office/drawing/2014/main" id="{9FC6E42D-7544-CA40-A040-B63F38792A4F}"/>
              </a:ext>
            </a:extLst>
          </p:cNvPr>
          <p:cNvSpPr txBox="1"/>
          <p:nvPr/>
        </p:nvSpPr>
        <p:spPr>
          <a:xfrm>
            <a:off x="1347188" y="5521629"/>
            <a:ext cx="2923953" cy="646331"/>
          </a:xfrm>
          <a:prstGeom prst="rect">
            <a:avLst/>
          </a:prstGeom>
          <a:noFill/>
        </p:spPr>
        <p:txBody>
          <a:bodyPr wrap="square" rtlCol="0">
            <a:spAutoFit/>
          </a:bodyPr>
          <a:lstStyle/>
          <a:p>
            <a:r>
              <a:rPr lang="en-US" dirty="0">
                <a:solidFill>
                  <a:srgbClr val="EF4866"/>
                </a:solidFill>
                <a:latin typeface="Verdana" panose="020B0604030504040204" pitchFamily="34" charset="0"/>
                <a:ea typeface="Verdana" panose="020B0604030504040204" pitchFamily="34" charset="0"/>
                <a:cs typeface="Verdana" panose="020B0604030504040204" pitchFamily="34" charset="0"/>
              </a:rPr>
              <a:t>Listen carefully to what    </a:t>
            </a:r>
          </a:p>
          <a:p>
            <a:r>
              <a:rPr lang="en-US" dirty="0">
                <a:solidFill>
                  <a:srgbClr val="EF4866"/>
                </a:solidFill>
                <a:latin typeface="Verdana" panose="020B0604030504040204" pitchFamily="34" charset="0"/>
                <a:ea typeface="Verdana" panose="020B0604030504040204" pitchFamily="34" charset="0"/>
                <a:cs typeface="Verdana" panose="020B0604030504040204" pitchFamily="34" charset="0"/>
              </a:rPr>
              <a:t>everyone has to say.</a:t>
            </a:r>
            <a:endParaRPr lang="en-US" dirty="0"/>
          </a:p>
        </p:txBody>
      </p:sp>
      <p:grpSp>
        <p:nvGrpSpPr>
          <p:cNvPr id="13" name="Group 12">
            <a:extLst>
              <a:ext uri="{FF2B5EF4-FFF2-40B4-BE49-F238E27FC236}">
                <a16:creationId xmlns:a16="http://schemas.microsoft.com/office/drawing/2014/main" id="{8A3C8591-7ED4-0B44-99CE-33A58E2A08D5}"/>
              </a:ext>
            </a:extLst>
          </p:cNvPr>
          <p:cNvGrpSpPr/>
          <p:nvPr/>
        </p:nvGrpSpPr>
        <p:grpSpPr>
          <a:xfrm>
            <a:off x="402626" y="5405960"/>
            <a:ext cx="944562" cy="944562"/>
            <a:chOff x="402626" y="5405960"/>
            <a:chExt cx="944562" cy="944562"/>
          </a:xfrm>
        </p:grpSpPr>
        <p:pic>
          <p:nvPicPr>
            <p:cNvPr id="10" name="Graphic 9">
              <a:extLst>
                <a:ext uri="{FF2B5EF4-FFF2-40B4-BE49-F238E27FC236}">
                  <a16:creationId xmlns:a16="http://schemas.microsoft.com/office/drawing/2014/main" id="{A556CB9F-B4B3-544C-A8F8-6BE7A0B96E9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2626" y="5405960"/>
              <a:ext cx="944562" cy="944562"/>
            </a:xfrm>
            <a:prstGeom prst="rect">
              <a:avLst/>
            </a:prstGeom>
          </p:spPr>
        </p:pic>
        <p:sp>
          <p:nvSpPr>
            <p:cNvPr id="12" name="TextBox 11">
              <a:hlinkClick r:id="" action="ppaction://noaction" highlightClick="1"/>
              <a:extLst>
                <a:ext uri="{FF2B5EF4-FFF2-40B4-BE49-F238E27FC236}">
                  <a16:creationId xmlns:a16="http://schemas.microsoft.com/office/drawing/2014/main" id="{F104C0D8-FB88-F74D-8741-DDD1A8E4929E}"/>
                </a:ext>
              </a:extLst>
            </p:cNvPr>
            <p:cNvSpPr txBox="1"/>
            <p:nvPr/>
          </p:nvSpPr>
          <p:spPr>
            <a:xfrm>
              <a:off x="688837" y="5427876"/>
              <a:ext cx="372140" cy="707886"/>
            </a:xfrm>
            <a:prstGeom prst="actionButtonHelp">
              <a:avLst/>
            </a:prstGeom>
            <a:noFill/>
          </p:spPr>
          <p:txBody>
            <a:bodyPr wrap="square" rtlCol="0">
              <a:spAutoFit/>
            </a:bodyPr>
            <a:lstStyle/>
            <a:p>
              <a:r>
                <a:rPr lang="en-US" sz="4000" b="1" dirty="0">
                  <a:solidFill>
                    <a:srgbClr val="EF4866"/>
                  </a:solidFill>
                  <a:latin typeface="Verdana" panose="020B0604030504040204" pitchFamily="34" charset="0"/>
                  <a:ea typeface="Verdana" panose="020B0604030504040204" pitchFamily="34" charset="0"/>
                  <a:cs typeface="Verdana" panose="020B0604030504040204" pitchFamily="34" charset="0"/>
                </a:rPr>
                <a:t>!</a:t>
              </a:r>
            </a:p>
          </p:txBody>
        </p:sp>
      </p:grpSp>
      <p:pic>
        <p:nvPicPr>
          <p:cNvPr id="14" name="Graphic 13">
            <a:extLst>
              <a:ext uri="{FF2B5EF4-FFF2-40B4-BE49-F238E27FC236}">
                <a16:creationId xmlns:a16="http://schemas.microsoft.com/office/drawing/2014/main" id="{D7339BDD-63D2-164F-A764-1AFD811522BA}"/>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16285" t="22634" r="16285" b="18879"/>
          <a:stretch/>
        </p:blipFill>
        <p:spPr>
          <a:xfrm>
            <a:off x="4012282" y="11236"/>
            <a:ext cx="5577741" cy="6846764"/>
          </a:xfrm>
          <a:prstGeom prst="rect">
            <a:avLst/>
          </a:prstGeom>
        </p:spPr>
      </p:pic>
    </p:spTree>
    <p:extLst>
      <p:ext uri="{BB962C8B-B14F-4D97-AF65-F5344CB8AC3E}">
        <p14:creationId xmlns:p14="http://schemas.microsoft.com/office/powerpoint/2010/main" val="374282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DD0F873A-C684-6D47-8087-8D310DEA7654}"/>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6285" t="22634" r="16285" b="18879"/>
          <a:stretch/>
        </p:blipFill>
        <p:spPr>
          <a:xfrm rot="16200000" flipV="1">
            <a:off x="2958009" y="37395"/>
            <a:ext cx="5577741" cy="6846764"/>
          </a:xfrm>
          <a:prstGeom prst="rect">
            <a:avLst/>
          </a:prstGeom>
        </p:spPr>
      </p:pic>
      <p:sp>
        <p:nvSpPr>
          <p:cNvPr id="4" name="TextBox 3">
            <a:extLst>
              <a:ext uri="{FF2B5EF4-FFF2-40B4-BE49-F238E27FC236}">
                <a16:creationId xmlns:a16="http://schemas.microsoft.com/office/drawing/2014/main" id="{97A250BB-9F17-4ED2-8B3D-4215B96F499C}"/>
              </a:ext>
            </a:extLst>
          </p:cNvPr>
          <p:cNvSpPr txBox="1"/>
          <p:nvPr/>
        </p:nvSpPr>
        <p:spPr>
          <a:xfrm>
            <a:off x="845090" y="1487094"/>
            <a:ext cx="5095802" cy="1077218"/>
          </a:xfrm>
          <a:prstGeom prst="rect">
            <a:avLst/>
          </a:prstGeom>
          <a:noFill/>
        </p:spPr>
        <p:txBody>
          <a:bodyPr wrap="square" rtlCol="0">
            <a:spAutoFit/>
          </a:bodyPr>
          <a:lstStyle/>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Now that you have found out about the problem in your own country group, it is time to discover what information the researchers gathered from each country.</a:t>
            </a:r>
            <a:endParaRPr lang="en-GB"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a:extLst>
              <a:ext uri="{FF2B5EF4-FFF2-40B4-BE49-F238E27FC236}">
                <a16:creationId xmlns:a16="http://schemas.microsoft.com/office/drawing/2014/main" id="{C577C511-7D0F-462B-A11C-0C1BA2CBC3D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7329" y="3039154"/>
            <a:ext cx="3092336" cy="3092336"/>
          </a:xfrm>
          <a:prstGeom prst="ellipse">
            <a:avLst/>
          </a:prstGeom>
          <a:ln w="114300">
            <a:solidFill>
              <a:srgbClr val="EF4866"/>
            </a:solidFill>
          </a:ln>
        </p:spPr>
      </p:pic>
      <p:sp>
        <p:nvSpPr>
          <p:cNvPr id="2" name="Slide Number Placeholder 1">
            <a:extLst>
              <a:ext uri="{FF2B5EF4-FFF2-40B4-BE49-F238E27FC236}">
                <a16:creationId xmlns:a16="http://schemas.microsoft.com/office/drawing/2014/main" id="{72788903-DE77-0746-8516-15E5730D951C}"/>
              </a:ext>
            </a:extLst>
          </p:cNvPr>
          <p:cNvSpPr>
            <a:spLocks noGrp="1"/>
          </p:cNvSpPr>
          <p:nvPr>
            <p:ph type="sldNum" sz="quarter" idx="12"/>
          </p:nvPr>
        </p:nvSpPr>
        <p:spPr/>
        <p:txBody>
          <a:bodyPr/>
          <a:lstStyle/>
          <a:p>
            <a:fld id="{280D8A99-439F-4B51-82F2-EA628195B91F}" type="slidenum">
              <a:rPr lang="en-GB" smtClean="0"/>
              <a:t>3</a:t>
            </a:fld>
            <a:endParaRPr lang="en-GB" dirty="0"/>
          </a:p>
        </p:txBody>
      </p:sp>
      <p:sp>
        <p:nvSpPr>
          <p:cNvPr id="6" name="TextBox 5">
            <a:extLst>
              <a:ext uri="{FF2B5EF4-FFF2-40B4-BE49-F238E27FC236}">
                <a16:creationId xmlns:a16="http://schemas.microsoft.com/office/drawing/2014/main" id="{C43FD7BD-C313-EB4D-8783-D745C5134209}"/>
              </a:ext>
            </a:extLst>
          </p:cNvPr>
          <p:cNvSpPr txBox="1"/>
          <p:nvPr/>
        </p:nvSpPr>
        <p:spPr>
          <a:xfrm>
            <a:off x="4836" y="0"/>
            <a:ext cx="12192000" cy="1080000"/>
          </a:xfrm>
          <a:prstGeom prst="rect">
            <a:avLst/>
          </a:prstGeom>
          <a:solidFill>
            <a:srgbClr val="EF4866"/>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What did you find out?</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2" name="Group 11">
            <a:extLst>
              <a:ext uri="{FF2B5EF4-FFF2-40B4-BE49-F238E27FC236}">
                <a16:creationId xmlns:a16="http://schemas.microsoft.com/office/drawing/2014/main" id="{7067E3E7-2064-C547-A719-ABE95AAFB889}"/>
              </a:ext>
            </a:extLst>
          </p:cNvPr>
          <p:cNvGrpSpPr/>
          <p:nvPr/>
        </p:nvGrpSpPr>
        <p:grpSpPr>
          <a:xfrm>
            <a:off x="8882474" y="1487094"/>
            <a:ext cx="2700648" cy="2700648"/>
            <a:chOff x="857251" y="3467312"/>
            <a:chExt cx="2700648" cy="2700648"/>
          </a:xfrm>
        </p:grpSpPr>
        <p:sp>
          <p:nvSpPr>
            <p:cNvPr id="7" name="Oval 6">
              <a:extLst>
                <a:ext uri="{FF2B5EF4-FFF2-40B4-BE49-F238E27FC236}">
                  <a16:creationId xmlns:a16="http://schemas.microsoft.com/office/drawing/2014/main" id="{51DF7192-FB19-264E-83EA-D400F15D2C1C}"/>
                </a:ext>
              </a:extLst>
            </p:cNvPr>
            <p:cNvSpPr/>
            <p:nvPr/>
          </p:nvSpPr>
          <p:spPr>
            <a:xfrm>
              <a:off x="857251" y="3467312"/>
              <a:ext cx="2700648" cy="2700648"/>
            </a:xfrm>
            <a:prstGeom prst="ellipse">
              <a:avLst/>
            </a:prstGeom>
            <a:solidFill>
              <a:srgbClr val="EF4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DC9C5A2-1F5B-9F43-A841-73D8BFA27A9C}"/>
                </a:ext>
              </a:extLst>
            </p:cNvPr>
            <p:cNvSpPr txBox="1"/>
            <p:nvPr/>
          </p:nvSpPr>
          <p:spPr>
            <a:xfrm>
              <a:off x="1086006" y="3771195"/>
              <a:ext cx="2243138" cy="2339102"/>
            </a:xfrm>
            <a:prstGeom prst="rect">
              <a:avLst/>
            </a:prstGeom>
            <a:noFill/>
          </p:spPr>
          <p:txBody>
            <a:bodyPr wrap="square" rtlCol="0">
              <a:spAutoFit/>
            </a:bodyPr>
            <a:lstStyle/>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Were there </a:t>
              </a:r>
            </a:p>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any problems that were the same in each country, or most of the countries? if so, what </a:t>
              </a:r>
            </a:p>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were they?</a:t>
              </a:r>
            </a:p>
            <a:p>
              <a:endParaRPr lang="en-US" dirty="0"/>
            </a:p>
          </p:txBody>
        </p:sp>
      </p:grpSp>
      <p:grpSp>
        <p:nvGrpSpPr>
          <p:cNvPr id="11" name="Group 10">
            <a:extLst>
              <a:ext uri="{FF2B5EF4-FFF2-40B4-BE49-F238E27FC236}">
                <a16:creationId xmlns:a16="http://schemas.microsoft.com/office/drawing/2014/main" id="{BA4D53CD-EC06-874E-8DFF-CD928E657209}"/>
              </a:ext>
            </a:extLst>
          </p:cNvPr>
          <p:cNvGrpSpPr/>
          <p:nvPr/>
        </p:nvGrpSpPr>
        <p:grpSpPr>
          <a:xfrm>
            <a:off x="6897585" y="3582367"/>
            <a:ext cx="2700648" cy="2800767"/>
            <a:chOff x="3993046" y="3354578"/>
            <a:chExt cx="2700648" cy="2800767"/>
          </a:xfrm>
        </p:grpSpPr>
        <p:sp>
          <p:nvSpPr>
            <p:cNvPr id="10" name="Oval 9">
              <a:extLst>
                <a:ext uri="{FF2B5EF4-FFF2-40B4-BE49-F238E27FC236}">
                  <a16:creationId xmlns:a16="http://schemas.microsoft.com/office/drawing/2014/main" id="{69A90480-47A5-464A-9835-74ABF8F7D916}"/>
                </a:ext>
              </a:extLst>
            </p:cNvPr>
            <p:cNvSpPr/>
            <p:nvPr/>
          </p:nvSpPr>
          <p:spPr>
            <a:xfrm>
              <a:off x="3993046" y="3453394"/>
              <a:ext cx="2700648" cy="2700648"/>
            </a:xfrm>
            <a:prstGeom prst="ellipse">
              <a:avLst/>
            </a:prstGeom>
            <a:solidFill>
              <a:srgbClr val="35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CE5F26-816E-8C49-B039-ECB9AA5732C2}"/>
                </a:ext>
              </a:extLst>
            </p:cNvPr>
            <p:cNvSpPr txBox="1"/>
            <p:nvPr/>
          </p:nvSpPr>
          <p:spPr>
            <a:xfrm>
              <a:off x="3993046" y="3354578"/>
              <a:ext cx="2700648" cy="2800767"/>
            </a:xfrm>
            <a:prstGeom prst="rect">
              <a:avLst/>
            </a:prstGeom>
            <a:noFill/>
          </p:spPr>
          <p:txBody>
            <a:bodyPr wrap="square" rtlCol="0">
              <a:spAutoFit/>
            </a:bodyPr>
            <a:lstStyle/>
            <a:p>
              <a:pPr marL="285750" indent="-285750" algn="ctr">
                <a:buFont typeface="Arial" panose="020B0604020202020204" pitchFamily="34" charset="0"/>
                <a:buChar char="•"/>
              </a:pPr>
              <a:endParaRPr lang="en-US" sz="1600" b="1"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Why do you </a:t>
              </a:r>
              <a:b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think  some </a:t>
              </a:r>
              <a:b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scientists and research projects choose to work across different countries? What might be the </a:t>
              </a:r>
              <a:b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benefits </a:t>
              </a:r>
            </a:p>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of this?</a:t>
              </a:r>
              <a:endParaRPr lang="en-US" dirty="0"/>
            </a:p>
          </p:txBody>
        </p:sp>
      </p:grpSp>
    </p:spTree>
    <p:extLst>
      <p:ext uri="{BB962C8B-B14F-4D97-AF65-F5344CB8AC3E}">
        <p14:creationId xmlns:p14="http://schemas.microsoft.com/office/powerpoint/2010/main" val="28287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FB9FC5-37E4-4BFD-AA98-5A122A96DAF2}"/>
              </a:ext>
            </a:extLst>
          </p:cNvPr>
          <p:cNvSpPr txBox="1"/>
          <p:nvPr/>
        </p:nvSpPr>
        <p:spPr>
          <a:xfrm>
            <a:off x="563526" y="1502963"/>
            <a:ext cx="4905356" cy="1467518"/>
          </a:xfrm>
          <a:prstGeom prst="rect">
            <a:avLst/>
          </a:prstGeom>
          <a:noFill/>
        </p:spPr>
        <p:txBody>
          <a:bodyPr wrap="square" rtlCol="0">
            <a:spAutoFit/>
          </a:bodyPr>
          <a:lstStyle/>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By now, you will have guessed that we are</a:t>
            </a:r>
          </a:p>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looking into a problem that affects children’s</a:t>
            </a: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development, in particular </a:t>
            </a:r>
            <a:r>
              <a:rPr lang="en-US" sz="2000" dirty="0">
                <a:solidFill>
                  <a:srgbClr val="EF4866"/>
                </a:solidFill>
                <a:latin typeface="Verdana" panose="020B0604030504040204" pitchFamily="34" charset="0"/>
                <a:ea typeface="Verdana" panose="020B0604030504040204" pitchFamily="34" charset="0"/>
                <a:cs typeface="Verdana" panose="020B0604030504040204" pitchFamily="34" charset="0"/>
              </a:rPr>
              <a:t>‘child stunting’.</a:t>
            </a:r>
          </a:p>
          <a:p>
            <a:pPr>
              <a:lnSpc>
                <a:spcPct val="150000"/>
              </a:lnSpc>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Stunting harms children in two ways. It can:</a:t>
            </a:r>
            <a:endParaRPr lang="en-GB" dirty="0"/>
          </a:p>
        </p:txBody>
      </p:sp>
      <p:sp>
        <p:nvSpPr>
          <p:cNvPr id="4" name="Slide Number Placeholder 3">
            <a:extLst>
              <a:ext uri="{FF2B5EF4-FFF2-40B4-BE49-F238E27FC236}">
                <a16:creationId xmlns:a16="http://schemas.microsoft.com/office/drawing/2014/main" id="{29620BF1-8772-DA4F-B5B7-14CA13CA6BFD}"/>
              </a:ext>
            </a:extLst>
          </p:cNvPr>
          <p:cNvSpPr>
            <a:spLocks noGrp="1"/>
          </p:cNvSpPr>
          <p:nvPr>
            <p:ph type="sldNum" sz="quarter" idx="12"/>
          </p:nvPr>
        </p:nvSpPr>
        <p:spPr/>
        <p:txBody>
          <a:bodyPr/>
          <a:lstStyle/>
          <a:p>
            <a:fld id="{280D8A99-439F-4B51-82F2-EA628195B91F}" type="slidenum">
              <a:rPr lang="en-GB" smtClean="0"/>
              <a:t>4</a:t>
            </a:fld>
            <a:endParaRPr lang="en-GB" dirty="0"/>
          </a:p>
        </p:txBody>
      </p:sp>
      <p:sp>
        <p:nvSpPr>
          <p:cNvPr id="7" name="TextBox 6">
            <a:extLst>
              <a:ext uri="{FF2B5EF4-FFF2-40B4-BE49-F238E27FC236}">
                <a16:creationId xmlns:a16="http://schemas.microsoft.com/office/drawing/2014/main" id="{E9CE434A-7EAA-5A44-8A65-29C5B6383BC4}"/>
              </a:ext>
            </a:extLst>
          </p:cNvPr>
          <p:cNvSpPr txBox="1"/>
          <p:nvPr/>
        </p:nvSpPr>
        <p:spPr>
          <a:xfrm>
            <a:off x="0" y="0"/>
            <a:ext cx="12192000" cy="1080000"/>
          </a:xfrm>
          <a:prstGeom prst="rect">
            <a:avLst/>
          </a:prstGeom>
          <a:solidFill>
            <a:srgbClr val="353551"/>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What is child stunting?</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A7692447-85E6-AB46-ABF6-0037ADF0F110}"/>
              </a:ext>
            </a:extLst>
          </p:cNvPr>
          <p:cNvSpPr txBox="1"/>
          <p:nvPr/>
        </p:nvSpPr>
        <p:spPr>
          <a:xfrm>
            <a:off x="1040327" y="3333754"/>
            <a:ext cx="1815555" cy="1569660"/>
          </a:xfrm>
          <a:prstGeom prst="rect">
            <a:avLst/>
          </a:prstGeom>
          <a:solidFill>
            <a:srgbClr val="EF4866"/>
          </a:solidFill>
          <a:ln>
            <a:solidFill>
              <a:srgbClr val="EF4866"/>
            </a:solidFill>
          </a:ln>
        </p:spPr>
        <p:txBody>
          <a:bodyPr wrap="square" rtlCol="0" anchor="ctr">
            <a:spAutoFit/>
          </a:bodyPr>
          <a:lstStyle/>
          <a:p>
            <a:pPr algn="ct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Stop them from growing as tall as other children of the same age (physical development).</a:t>
            </a:r>
          </a:p>
          <a:p>
            <a:pPr algn="ct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7696833B-11B3-7D4D-9E42-3BD7449FA014}"/>
              </a:ext>
            </a:extLst>
          </p:cNvPr>
          <p:cNvSpPr txBox="1"/>
          <p:nvPr/>
        </p:nvSpPr>
        <p:spPr>
          <a:xfrm>
            <a:off x="382717" y="3153113"/>
            <a:ext cx="500556" cy="1107996"/>
          </a:xfrm>
          <a:prstGeom prst="rect">
            <a:avLst/>
          </a:prstGeom>
          <a:noFill/>
        </p:spPr>
        <p:txBody>
          <a:bodyPr wrap="square" rtlCol="0">
            <a:spAutoFit/>
          </a:bodyPr>
          <a:lstStyle/>
          <a:p>
            <a:r>
              <a:rPr lang="en-US" sz="4800" b="1" dirty="0">
                <a:solidFill>
                  <a:srgbClr val="EF4866"/>
                </a:solidFill>
                <a:latin typeface="Verdana" panose="020B0604030504040204" pitchFamily="34" charset="0"/>
                <a:ea typeface="Verdana" panose="020B0604030504040204" pitchFamily="34" charset="0"/>
                <a:cs typeface="Verdana" panose="020B0604030504040204" pitchFamily="34" charset="0"/>
              </a:rPr>
              <a:t>1</a:t>
            </a:r>
            <a:endParaRPr lang="en-US" sz="48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11" name="TextBox 10">
            <a:extLst>
              <a:ext uri="{FF2B5EF4-FFF2-40B4-BE49-F238E27FC236}">
                <a16:creationId xmlns:a16="http://schemas.microsoft.com/office/drawing/2014/main" id="{04E65F20-52CE-8F4E-9671-33504800AC5C}"/>
              </a:ext>
            </a:extLst>
          </p:cNvPr>
          <p:cNvSpPr txBox="1"/>
          <p:nvPr/>
        </p:nvSpPr>
        <p:spPr>
          <a:xfrm>
            <a:off x="3024713" y="3153113"/>
            <a:ext cx="586892" cy="1107996"/>
          </a:xfrm>
          <a:prstGeom prst="rect">
            <a:avLst/>
          </a:prstGeom>
          <a:noFill/>
        </p:spPr>
        <p:txBody>
          <a:bodyPr wrap="square" rtlCol="0">
            <a:spAutoFit/>
          </a:bodyPr>
          <a:lstStyle/>
          <a:p>
            <a:r>
              <a:rPr lang="en-US" sz="4800" b="1" dirty="0">
                <a:solidFill>
                  <a:srgbClr val="EF4866"/>
                </a:solidFill>
                <a:latin typeface="Verdana" panose="020B0604030504040204" pitchFamily="34" charset="0"/>
                <a:ea typeface="Verdana" panose="020B0604030504040204" pitchFamily="34" charset="0"/>
                <a:cs typeface="Verdana" panose="020B0604030504040204" pitchFamily="34" charset="0"/>
              </a:rPr>
              <a:t>2</a:t>
            </a:r>
            <a:endParaRPr lang="en-US" sz="48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12" name="TextBox 11">
            <a:extLst>
              <a:ext uri="{FF2B5EF4-FFF2-40B4-BE49-F238E27FC236}">
                <a16:creationId xmlns:a16="http://schemas.microsoft.com/office/drawing/2014/main" id="{7F52D931-7DD0-7847-A803-A2A2A865E7A8}"/>
              </a:ext>
            </a:extLst>
          </p:cNvPr>
          <p:cNvSpPr txBox="1"/>
          <p:nvPr/>
        </p:nvSpPr>
        <p:spPr>
          <a:xfrm>
            <a:off x="563526" y="5153016"/>
            <a:ext cx="4905355" cy="1615827"/>
          </a:xfrm>
          <a:prstGeom prst="rect">
            <a:avLst/>
          </a:prstGeom>
          <a:noFill/>
        </p:spPr>
        <p:txBody>
          <a:bodyPr wrap="square" rtlCol="0">
            <a:spAutoFit/>
          </a:bodyPr>
          <a:lstStyle/>
          <a:p>
            <a:pPr>
              <a:lnSpc>
                <a:spcPct val="150000"/>
              </a:lnSpc>
            </a:pPr>
            <a:r>
              <a:rPr lang="en-US" dirty="0">
                <a:solidFill>
                  <a:srgbClr val="353551"/>
                </a:solidFill>
                <a:latin typeface="Verdana" panose="020B0604030504040204" pitchFamily="34" charset="0"/>
                <a:ea typeface="Verdana" panose="020B0604030504040204" pitchFamily="34" charset="0"/>
                <a:cs typeface="Verdana" panose="020B0604030504040204" pitchFamily="34" charset="0"/>
              </a:rPr>
              <a:t>This can often affect children’s chances of doing well in school and gaining work in the future. </a:t>
            </a:r>
          </a:p>
          <a:p>
            <a:endParaRPr lang="en-US" dirty="0"/>
          </a:p>
        </p:txBody>
      </p:sp>
      <p:sp>
        <p:nvSpPr>
          <p:cNvPr id="16" name="TextBox 15">
            <a:extLst>
              <a:ext uri="{FF2B5EF4-FFF2-40B4-BE49-F238E27FC236}">
                <a16:creationId xmlns:a16="http://schemas.microsoft.com/office/drawing/2014/main" id="{5C35555A-07EA-DE4F-9EFA-C8007E9B38E0}"/>
              </a:ext>
            </a:extLst>
          </p:cNvPr>
          <p:cNvSpPr txBox="1"/>
          <p:nvPr/>
        </p:nvSpPr>
        <p:spPr>
          <a:xfrm>
            <a:off x="3654160" y="3333754"/>
            <a:ext cx="1815555" cy="1569660"/>
          </a:xfrm>
          <a:prstGeom prst="rect">
            <a:avLst/>
          </a:prstGeom>
          <a:solidFill>
            <a:srgbClr val="EF4866"/>
          </a:solidFill>
          <a:ln>
            <a:solidFill>
              <a:schemeClr val="bg1"/>
            </a:solidFill>
          </a:ln>
        </p:spPr>
        <p:txBody>
          <a:bodyPr wrap="square" rtlCol="0">
            <a:spAutoFit/>
          </a:bodyPr>
          <a:lstStyle/>
          <a:p>
            <a:pPr algn="ct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Make it more difficult for them to learn new skills and reach the milestones typical for their age e.g. speaking (cognitive development).</a:t>
            </a:r>
            <a:endParaRPr lang="en-US" dirty="0">
              <a:solidFill>
                <a:schemeClr val="bg1"/>
              </a:solidFill>
            </a:endParaRPr>
          </a:p>
        </p:txBody>
      </p:sp>
      <p:pic>
        <p:nvPicPr>
          <p:cNvPr id="20" name="Graphic 19">
            <a:extLst>
              <a:ext uri="{FF2B5EF4-FFF2-40B4-BE49-F238E27FC236}">
                <a16:creationId xmlns:a16="http://schemas.microsoft.com/office/drawing/2014/main" id="{819F1843-1389-5544-897F-958112A6AFF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67159" y="1654820"/>
            <a:ext cx="5130800" cy="4000500"/>
          </a:xfrm>
          <a:prstGeom prst="rect">
            <a:avLst/>
          </a:prstGeom>
        </p:spPr>
      </p:pic>
    </p:spTree>
    <p:extLst>
      <p:ext uri="{BB962C8B-B14F-4D97-AF65-F5344CB8AC3E}">
        <p14:creationId xmlns:p14="http://schemas.microsoft.com/office/powerpoint/2010/main" val="3563914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DB4A6D-89C2-754E-A412-D9C180F73F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73387"/>
            <a:ext cx="7232293" cy="5111226"/>
          </a:xfrm>
          <a:prstGeom prst="rect">
            <a:avLst/>
          </a:prstGeom>
        </p:spPr>
      </p:pic>
      <p:sp>
        <p:nvSpPr>
          <p:cNvPr id="2" name="Slide Number Placeholder 1">
            <a:extLst>
              <a:ext uri="{FF2B5EF4-FFF2-40B4-BE49-F238E27FC236}">
                <a16:creationId xmlns:a16="http://schemas.microsoft.com/office/drawing/2014/main" id="{0DC7BA0A-C704-1144-9885-93423B463FAD}"/>
              </a:ext>
            </a:extLst>
          </p:cNvPr>
          <p:cNvSpPr>
            <a:spLocks noGrp="1"/>
          </p:cNvSpPr>
          <p:nvPr>
            <p:ph type="sldNum" sz="quarter" idx="12"/>
          </p:nvPr>
        </p:nvSpPr>
        <p:spPr/>
        <p:txBody>
          <a:bodyPr/>
          <a:lstStyle/>
          <a:p>
            <a:fld id="{280D8A99-439F-4B51-82F2-EA628195B91F}" type="slidenum">
              <a:rPr lang="en-GB" smtClean="0"/>
              <a:t>5</a:t>
            </a:fld>
            <a:endParaRPr lang="en-GB" dirty="0"/>
          </a:p>
        </p:txBody>
      </p:sp>
      <p:sp>
        <p:nvSpPr>
          <p:cNvPr id="3" name="TextBox 2">
            <a:extLst>
              <a:ext uri="{FF2B5EF4-FFF2-40B4-BE49-F238E27FC236}">
                <a16:creationId xmlns:a16="http://schemas.microsoft.com/office/drawing/2014/main" id="{FF96D91C-04CF-BB44-B71F-6F85090788ED}"/>
              </a:ext>
            </a:extLst>
          </p:cNvPr>
          <p:cNvSpPr txBox="1"/>
          <p:nvPr/>
        </p:nvSpPr>
        <p:spPr>
          <a:xfrm>
            <a:off x="7347096" y="1475697"/>
            <a:ext cx="4465676" cy="4157842"/>
          </a:xfrm>
          <a:prstGeom prst="rect">
            <a:avLst/>
          </a:prstGeom>
          <a:solidFill>
            <a:schemeClr val="bg1"/>
          </a:solidFill>
        </p:spPr>
        <p:txBody>
          <a:bodyPr vert="horz" lIns="91440" tIns="45720" rIns="91440" bIns="45720" rtlCol="0" anchor="t">
            <a:noAutofit/>
          </a:bodyPr>
          <a:lstStyle/>
          <a:p>
            <a:pPr>
              <a:spcAft>
                <a:spcPts val="600"/>
              </a:spcAft>
            </a:pPr>
            <a:r>
              <a:rPr lang="en-US" dirty="0">
                <a:solidFill>
                  <a:srgbClr val="EF4866"/>
                </a:solidFill>
                <a:latin typeface="Verdana" panose="020B0604030504040204" pitchFamily="34" charset="0"/>
                <a:ea typeface="Verdana" panose="020B0604030504040204" pitchFamily="34" charset="0"/>
                <a:cs typeface="Verdana" panose="020B0604030504040204" pitchFamily="34" charset="0"/>
              </a:rPr>
              <a:t>Child stunting causes concern for many people in the world today. </a:t>
            </a:r>
          </a:p>
          <a:p>
            <a:pPr>
              <a:spcAft>
                <a:spcPts val="600"/>
              </a:spcAft>
            </a:pPr>
            <a:r>
              <a:rPr lang="en-US" sz="1500" dirty="0">
                <a:solidFill>
                  <a:srgbClr val="353551"/>
                </a:solidFill>
                <a:latin typeface="Verdana" panose="020B0604030504040204" pitchFamily="34" charset="0"/>
                <a:ea typeface="Verdana" panose="020B0604030504040204" pitchFamily="34" charset="0"/>
                <a:cs typeface="Verdana" panose="020B0604030504040204" pitchFamily="34" charset="0"/>
              </a:rPr>
              <a:t>Thankfully, many organisations and projects are working to address the problem.</a:t>
            </a:r>
          </a:p>
          <a:p>
            <a:pPr>
              <a:spcAft>
                <a:spcPts val="600"/>
              </a:spcAft>
            </a:pPr>
            <a:endParaRPr lang="en-US" sz="15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US" sz="1500" dirty="0">
                <a:solidFill>
                  <a:srgbClr val="353551"/>
                </a:solidFill>
                <a:latin typeface="Verdana" panose="020B0604030504040204" pitchFamily="34" charset="0"/>
                <a:ea typeface="Verdana" panose="020B0604030504040204" pitchFamily="34" charset="0"/>
                <a:cs typeface="Verdana" panose="020B0604030504040204" pitchFamily="34" charset="0"/>
              </a:rPr>
              <a:t>One of those organisations is the United Nations. In 2015 they called for global action </a:t>
            </a:r>
            <a:r>
              <a:rPr lang="en-US" sz="1500" i="1" dirty="0">
                <a:solidFill>
                  <a:srgbClr val="EF4866"/>
                </a:solidFill>
                <a:latin typeface="Verdana" panose="020B0604030504040204" pitchFamily="34" charset="0"/>
                <a:ea typeface="Verdana" panose="020B0604030504040204" pitchFamily="34" charset="0"/>
                <a:cs typeface="Verdana" panose="020B0604030504040204" pitchFamily="34" charset="0"/>
              </a:rPr>
              <a:t>‘to end poverty, protect the planet, and ensure that by 2030 all people enjoy peace and prosperity.’</a:t>
            </a:r>
          </a:p>
          <a:p>
            <a:pPr>
              <a:spcAft>
                <a:spcPts val="600"/>
              </a:spcAft>
            </a:pPr>
            <a:endParaRPr lang="en-US" sz="1500" i="1" dirty="0">
              <a:solidFill>
                <a:srgbClr val="EF4866"/>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US" sz="1500" dirty="0">
                <a:solidFill>
                  <a:srgbClr val="353551"/>
                </a:solidFill>
                <a:latin typeface="Verdana" panose="020B0604030504040204" pitchFamily="34" charset="0"/>
                <a:ea typeface="Verdana" panose="020B0604030504040204" pitchFamily="34" charset="0"/>
                <a:cs typeface="Verdana" panose="020B0604030504040204" pitchFamily="34" charset="0"/>
              </a:rPr>
              <a:t>Seventeen Sustainable Development Goals – or Global Goals, for short – were developed, with targets to be met by 2030.</a:t>
            </a:r>
            <a:endParaRPr lang="en-US" sz="1500" dirty="0"/>
          </a:p>
          <a:p>
            <a:pPr>
              <a:spcAft>
                <a:spcPts val="600"/>
              </a:spcAft>
            </a:pPr>
            <a:endParaRPr lang="en-US" dirty="0"/>
          </a:p>
          <a:p>
            <a:pPr indent="-228600">
              <a:lnSpc>
                <a:spcPct val="90000"/>
              </a:lnSpc>
              <a:spcAft>
                <a:spcPts val="600"/>
              </a:spcAft>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B315D21C-80BC-0F41-A2DD-45662E4332F3}"/>
              </a:ext>
            </a:extLst>
          </p:cNvPr>
          <p:cNvSpPr txBox="1"/>
          <p:nvPr/>
        </p:nvSpPr>
        <p:spPr>
          <a:xfrm>
            <a:off x="0" y="-21547"/>
            <a:ext cx="12192000" cy="1080000"/>
          </a:xfrm>
          <a:prstGeom prst="rect">
            <a:avLst/>
          </a:prstGeom>
          <a:solidFill>
            <a:srgbClr val="EF4866"/>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The Sustainable Development Goals</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B4D7E757-D929-1C48-A87E-1F14811F31E7}"/>
              </a:ext>
            </a:extLst>
          </p:cNvPr>
          <p:cNvSpPr txBox="1"/>
          <p:nvPr/>
        </p:nvSpPr>
        <p:spPr>
          <a:xfrm>
            <a:off x="0" y="6050784"/>
            <a:ext cx="12192000" cy="369332"/>
          </a:xfrm>
          <a:prstGeom prst="rect">
            <a:avLst/>
          </a:prstGeom>
          <a:noFill/>
        </p:spPr>
        <p:txBody>
          <a:bodyPr wrap="square" rtlCol="0">
            <a:spAutoFit/>
          </a:bodyPr>
          <a:lstStyle/>
          <a:p>
            <a:pPr algn="ctr"/>
            <a:r>
              <a:rPr lang="en-US" dirty="0">
                <a:solidFill>
                  <a:srgbClr val="353551"/>
                </a:solidFill>
                <a:latin typeface="Verdana" panose="020B0604030504040204" pitchFamily="34" charset="0"/>
                <a:ea typeface="Verdana" panose="020B0604030504040204" pitchFamily="34" charset="0"/>
                <a:cs typeface="Verdana" panose="020B0604030504040204" pitchFamily="34" charset="0"/>
              </a:rPr>
              <a:t>Which goal or goals do you think should be tackled to reduce child stunting? </a:t>
            </a:r>
          </a:p>
        </p:txBody>
      </p:sp>
      <p:grpSp>
        <p:nvGrpSpPr>
          <p:cNvPr id="10" name="Group 9">
            <a:extLst>
              <a:ext uri="{FF2B5EF4-FFF2-40B4-BE49-F238E27FC236}">
                <a16:creationId xmlns:a16="http://schemas.microsoft.com/office/drawing/2014/main" id="{FAB81A04-E03D-A049-B1AA-74899286C36B}"/>
              </a:ext>
            </a:extLst>
          </p:cNvPr>
          <p:cNvGrpSpPr/>
          <p:nvPr/>
        </p:nvGrpSpPr>
        <p:grpSpPr>
          <a:xfrm>
            <a:off x="732236" y="5738547"/>
            <a:ext cx="944562" cy="944562"/>
            <a:chOff x="402626" y="5405960"/>
            <a:chExt cx="944562" cy="944562"/>
          </a:xfrm>
        </p:grpSpPr>
        <p:pic>
          <p:nvPicPr>
            <p:cNvPr id="11" name="Graphic 10">
              <a:extLst>
                <a:ext uri="{FF2B5EF4-FFF2-40B4-BE49-F238E27FC236}">
                  <a16:creationId xmlns:a16="http://schemas.microsoft.com/office/drawing/2014/main" id="{914C0CA4-5B8F-B74D-A578-90E25C54DC2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2626" y="5405960"/>
              <a:ext cx="944562" cy="944562"/>
            </a:xfrm>
            <a:prstGeom prst="rect">
              <a:avLst/>
            </a:prstGeom>
          </p:spPr>
        </p:pic>
        <p:sp>
          <p:nvSpPr>
            <p:cNvPr id="12" name="TextBox 11">
              <a:hlinkClick r:id="" action="ppaction://noaction" highlightClick="1"/>
              <a:extLst>
                <a:ext uri="{FF2B5EF4-FFF2-40B4-BE49-F238E27FC236}">
                  <a16:creationId xmlns:a16="http://schemas.microsoft.com/office/drawing/2014/main" id="{E5EB70CC-8F17-6543-9E02-19F66C5C732F}"/>
                </a:ext>
              </a:extLst>
            </p:cNvPr>
            <p:cNvSpPr txBox="1"/>
            <p:nvPr/>
          </p:nvSpPr>
          <p:spPr>
            <a:xfrm>
              <a:off x="688837" y="5427876"/>
              <a:ext cx="372140" cy="707886"/>
            </a:xfrm>
            <a:prstGeom prst="actionButtonHelp">
              <a:avLst/>
            </a:prstGeom>
            <a:noFill/>
          </p:spPr>
          <p:txBody>
            <a:bodyPr wrap="square" rtlCol="0">
              <a:spAutoFit/>
            </a:bodyPr>
            <a:lstStyle/>
            <a:p>
              <a:r>
                <a:rPr lang="en-US" sz="4000" b="1" dirty="0">
                  <a:solidFill>
                    <a:srgbClr val="EF4866"/>
                  </a:solidFill>
                  <a:latin typeface="Verdana" panose="020B0604030504040204" pitchFamily="34" charset="0"/>
                  <a:ea typeface="Verdana" panose="020B0604030504040204" pitchFamily="34" charset="0"/>
                  <a:cs typeface="Verdana" panose="020B0604030504040204" pitchFamily="34" charset="0"/>
                </a:rPr>
                <a:t>!</a:t>
              </a:r>
            </a:p>
          </p:txBody>
        </p:sp>
      </p:grpSp>
    </p:spTree>
    <p:extLst>
      <p:ext uri="{BB962C8B-B14F-4D97-AF65-F5344CB8AC3E}">
        <p14:creationId xmlns:p14="http://schemas.microsoft.com/office/powerpoint/2010/main" val="339899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547261E3-7082-FF4D-AF34-92DC7739F5A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6285" t="33123" r="16285" b="12282"/>
          <a:stretch/>
        </p:blipFill>
        <p:spPr>
          <a:xfrm rot="5400000" flipH="1">
            <a:off x="3916688" y="598196"/>
            <a:ext cx="5577741" cy="6391036"/>
          </a:xfrm>
          <a:prstGeom prst="rect">
            <a:avLst/>
          </a:prstGeom>
        </p:spPr>
      </p:pic>
      <p:sp>
        <p:nvSpPr>
          <p:cNvPr id="3" name="TextBox 2">
            <a:extLst>
              <a:ext uri="{FF2B5EF4-FFF2-40B4-BE49-F238E27FC236}">
                <a16:creationId xmlns:a16="http://schemas.microsoft.com/office/drawing/2014/main" id="{E76B2AF7-564B-4514-9E6E-B04C92C71596}"/>
              </a:ext>
            </a:extLst>
          </p:cNvPr>
          <p:cNvSpPr txBox="1"/>
          <p:nvPr/>
        </p:nvSpPr>
        <p:spPr>
          <a:xfrm>
            <a:off x="8091814" y="4919552"/>
            <a:ext cx="3840069" cy="1107996"/>
          </a:xfrm>
          <a:prstGeom prst="rect">
            <a:avLst/>
          </a:prstGeom>
          <a:noFill/>
        </p:spPr>
        <p:txBody>
          <a:bodyPr wrap="square" rtlCol="0">
            <a:spAutoFit/>
          </a:bodyPr>
          <a:lstStyle/>
          <a:p>
            <a:pPr algn="ctr"/>
            <a:r>
              <a:rPr lang="en-US" sz="2200" dirty="0">
                <a:solidFill>
                  <a:srgbClr val="EF4866"/>
                </a:solidFill>
                <a:latin typeface="Verdana" panose="020B0604030504040204" pitchFamily="34" charset="0"/>
                <a:ea typeface="Verdana" panose="020B0604030504040204" pitchFamily="34" charset="0"/>
                <a:cs typeface="Verdana" panose="020B0604030504040204" pitchFamily="34" charset="0"/>
              </a:rPr>
              <a:t>That is not very far away! </a:t>
            </a:r>
          </a:p>
          <a:p>
            <a:pPr algn="ctr"/>
            <a:r>
              <a:rPr lang="en-US" sz="2200" dirty="0">
                <a:solidFill>
                  <a:srgbClr val="EF4866"/>
                </a:solidFill>
                <a:latin typeface="Verdana" panose="020B0604030504040204" pitchFamily="34" charset="0"/>
                <a:ea typeface="Verdana" panose="020B0604030504040204" pitchFamily="34" charset="0"/>
                <a:cs typeface="Verdana" panose="020B0604030504040204" pitchFamily="34" charset="0"/>
              </a:rPr>
              <a:t>So, what can we do </a:t>
            </a:r>
          </a:p>
          <a:p>
            <a:pPr algn="ctr"/>
            <a:r>
              <a:rPr lang="en-US" sz="2200" dirty="0">
                <a:solidFill>
                  <a:srgbClr val="EF4866"/>
                </a:solidFill>
                <a:latin typeface="Verdana" panose="020B0604030504040204" pitchFamily="34" charset="0"/>
                <a:ea typeface="Verdana" panose="020B0604030504040204" pitchFamily="34" charset="0"/>
                <a:cs typeface="Verdana" panose="020B0604030504040204" pitchFamily="34" charset="0"/>
              </a:rPr>
              <a:t>reach this goal?</a:t>
            </a:r>
          </a:p>
        </p:txBody>
      </p:sp>
      <p:sp>
        <p:nvSpPr>
          <p:cNvPr id="7" name="Slide Number Placeholder 6">
            <a:extLst>
              <a:ext uri="{FF2B5EF4-FFF2-40B4-BE49-F238E27FC236}">
                <a16:creationId xmlns:a16="http://schemas.microsoft.com/office/drawing/2014/main" id="{7EB77B96-5F1E-AA4B-B76C-EF45BA1DD5A6}"/>
              </a:ext>
            </a:extLst>
          </p:cNvPr>
          <p:cNvSpPr>
            <a:spLocks noGrp="1"/>
          </p:cNvSpPr>
          <p:nvPr>
            <p:ph type="sldNum" sz="quarter" idx="12"/>
          </p:nvPr>
        </p:nvSpPr>
        <p:spPr/>
        <p:txBody>
          <a:bodyPr/>
          <a:lstStyle/>
          <a:p>
            <a:fld id="{280D8A99-439F-4B51-82F2-EA628195B91F}" type="slidenum">
              <a:rPr lang="en-GB" smtClean="0"/>
              <a:t>6</a:t>
            </a:fld>
            <a:endParaRPr lang="en-GB" dirty="0"/>
          </a:p>
        </p:txBody>
      </p:sp>
      <p:sp>
        <p:nvSpPr>
          <p:cNvPr id="8" name="TextBox 7">
            <a:extLst>
              <a:ext uri="{FF2B5EF4-FFF2-40B4-BE49-F238E27FC236}">
                <a16:creationId xmlns:a16="http://schemas.microsoft.com/office/drawing/2014/main" id="{6700CF6E-3E0E-5E40-8BA7-445081D8FBBD}"/>
              </a:ext>
            </a:extLst>
          </p:cNvPr>
          <p:cNvSpPr txBox="1"/>
          <p:nvPr/>
        </p:nvSpPr>
        <p:spPr>
          <a:xfrm>
            <a:off x="0" y="0"/>
            <a:ext cx="12192000" cy="1080000"/>
          </a:xfrm>
          <a:prstGeom prst="rect">
            <a:avLst/>
          </a:prstGeom>
          <a:solidFill>
            <a:srgbClr val="353551"/>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Global goal 2 – Zero Hunger</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A young child eating a hot dog&#10;&#10;Description automatically generated with medium confidence">
            <a:extLst>
              <a:ext uri="{FF2B5EF4-FFF2-40B4-BE49-F238E27FC236}">
                <a16:creationId xmlns:a16="http://schemas.microsoft.com/office/drawing/2014/main" id="{EDF2015E-1325-45D3-9C51-C183A473E0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4979" y="3682652"/>
            <a:ext cx="2747638" cy="2747638"/>
          </a:xfrm>
          <a:prstGeom prst="ellipse">
            <a:avLst/>
          </a:prstGeom>
          <a:ln w="114300">
            <a:solidFill>
              <a:srgbClr val="EF4866"/>
            </a:solidFill>
          </a:ln>
        </p:spPr>
      </p:pic>
      <p:sp>
        <p:nvSpPr>
          <p:cNvPr id="14" name="TextBox 13">
            <a:extLst>
              <a:ext uri="{FF2B5EF4-FFF2-40B4-BE49-F238E27FC236}">
                <a16:creationId xmlns:a16="http://schemas.microsoft.com/office/drawing/2014/main" id="{307F653C-0462-2C4E-9F2E-8E6CBD2DE3F6}"/>
              </a:ext>
            </a:extLst>
          </p:cNvPr>
          <p:cNvSpPr txBox="1"/>
          <p:nvPr/>
        </p:nvSpPr>
        <p:spPr>
          <a:xfrm>
            <a:off x="856259" y="1503752"/>
            <a:ext cx="5076710" cy="2431435"/>
          </a:xfrm>
          <a:prstGeom prst="rect">
            <a:avLst/>
          </a:prstGeom>
          <a:noFill/>
        </p:spPr>
        <p:txBody>
          <a:bodyPr wrap="square" rtlCol="0">
            <a:spAutoFit/>
          </a:bodyPr>
          <a:lstStyle/>
          <a:p>
            <a:r>
              <a:rPr lang="en-US" sz="2000" dirty="0">
                <a:solidFill>
                  <a:srgbClr val="EF4866"/>
                </a:solidFill>
                <a:latin typeface="Verdana" panose="020B0604030504040204" pitchFamily="34" charset="0"/>
                <a:ea typeface="Verdana" panose="020B0604030504040204" pitchFamily="34" charset="0"/>
                <a:cs typeface="Verdana" panose="020B0604030504040204" pitchFamily="34" charset="0"/>
              </a:rPr>
              <a:t>Global Goal 2 - Zero Hunger </a:t>
            </a: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has an overall aim to end hunger, achieve food security and improved nutrition by 2030.</a:t>
            </a:r>
          </a:p>
          <a:p>
            <a:endPar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Within the goal, target 2.2 aims to reduce the number of stunted children in the world who are under 5 by 40% by 2025. </a:t>
            </a:r>
          </a:p>
          <a:p>
            <a:endParaRPr lang="en-US" dirty="0">
              <a:solidFill>
                <a:srgbClr val="353551"/>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pic>
        <p:nvPicPr>
          <p:cNvPr id="20" name="Picture 19">
            <a:extLst>
              <a:ext uri="{FF2B5EF4-FFF2-40B4-BE49-F238E27FC236}">
                <a16:creationId xmlns:a16="http://schemas.microsoft.com/office/drawing/2014/main" id="{18A70740-37F4-E346-B16B-7C81D95CADD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4629" t="-10063" r="-720" b="-5287"/>
          <a:stretch/>
        </p:blipFill>
        <p:spPr>
          <a:xfrm>
            <a:off x="9901077" y="2397077"/>
            <a:ext cx="1815170" cy="1815170"/>
          </a:xfrm>
          <a:prstGeom prst="ellipse">
            <a:avLst/>
          </a:prstGeom>
          <a:ln w="88900">
            <a:solidFill>
              <a:srgbClr val="EF4866"/>
            </a:solidFill>
          </a:ln>
        </p:spPr>
      </p:pic>
    </p:spTree>
    <p:extLst>
      <p:ext uri="{BB962C8B-B14F-4D97-AF65-F5344CB8AC3E}">
        <p14:creationId xmlns:p14="http://schemas.microsoft.com/office/powerpoint/2010/main" val="263409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A354AF-EA19-42FD-9AD2-A2A9FCE3A654}"/>
              </a:ext>
            </a:extLst>
          </p:cNvPr>
          <p:cNvSpPr txBox="1"/>
          <p:nvPr/>
        </p:nvSpPr>
        <p:spPr>
          <a:xfrm>
            <a:off x="384517" y="1181686"/>
            <a:ext cx="11422966" cy="872355"/>
          </a:xfrm>
          <a:prstGeom prst="rect">
            <a:avLst/>
          </a:prstGeom>
          <a:noFill/>
        </p:spPr>
        <p:txBody>
          <a:bodyPr wrap="square" rtlCol="0">
            <a:spAutoFit/>
          </a:bodyPr>
          <a:lstStyle/>
          <a:p>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At the first international meeting, the researchers all agreed it was important to really understand the main causes of stunting in each country. They identified many areas to research and methods to collect data. </a:t>
            </a:r>
          </a:p>
          <a:p>
            <a:pPr>
              <a:lnSpc>
                <a:spcPct val="150000"/>
              </a:lnSpc>
            </a:pPr>
            <a:r>
              <a:rPr lang="en-US" sz="1400" b="1" dirty="0">
                <a:solidFill>
                  <a:srgbClr val="EF4866"/>
                </a:solidFill>
                <a:latin typeface="Verdana" panose="020B0604030504040204" pitchFamily="34" charset="0"/>
                <a:ea typeface="Verdana" panose="020B0604030504040204" pitchFamily="34" charset="0"/>
                <a:cs typeface="Verdana" panose="020B0604030504040204" pitchFamily="34" charset="0"/>
              </a:rPr>
              <a:t>What methods do you think the researchers planned to use to collect data to answer the questions below?</a:t>
            </a:r>
            <a:endParaRPr lang="en-US" sz="1400" dirty="0"/>
          </a:p>
        </p:txBody>
      </p:sp>
      <p:sp>
        <p:nvSpPr>
          <p:cNvPr id="5" name="Slide Number Placeholder 4">
            <a:extLst>
              <a:ext uri="{FF2B5EF4-FFF2-40B4-BE49-F238E27FC236}">
                <a16:creationId xmlns:a16="http://schemas.microsoft.com/office/drawing/2014/main" id="{CF119C8A-9318-8144-9EED-8373FC57C41A}"/>
              </a:ext>
            </a:extLst>
          </p:cNvPr>
          <p:cNvSpPr>
            <a:spLocks noGrp="1"/>
          </p:cNvSpPr>
          <p:nvPr>
            <p:ph type="sldNum" sz="quarter" idx="12"/>
          </p:nvPr>
        </p:nvSpPr>
        <p:spPr/>
        <p:txBody>
          <a:bodyPr/>
          <a:lstStyle/>
          <a:p>
            <a:fld id="{280D8A99-439F-4B51-82F2-EA628195B91F}" type="slidenum">
              <a:rPr lang="en-GB" smtClean="0"/>
              <a:t>7</a:t>
            </a:fld>
            <a:endParaRPr lang="en-GB" dirty="0"/>
          </a:p>
        </p:txBody>
      </p:sp>
      <p:sp>
        <p:nvSpPr>
          <p:cNvPr id="6" name="TextBox 5">
            <a:extLst>
              <a:ext uri="{FF2B5EF4-FFF2-40B4-BE49-F238E27FC236}">
                <a16:creationId xmlns:a16="http://schemas.microsoft.com/office/drawing/2014/main" id="{A704CF16-1A91-244A-B103-321045F30370}"/>
              </a:ext>
            </a:extLst>
          </p:cNvPr>
          <p:cNvSpPr txBox="1"/>
          <p:nvPr/>
        </p:nvSpPr>
        <p:spPr>
          <a:xfrm>
            <a:off x="0" y="0"/>
            <a:ext cx="12192000" cy="1080000"/>
          </a:xfrm>
          <a:prstGeom prst="rect">
            <a:avLst/>
          </a:prstGeom>
          <a:solidFill>
            <a:srgbClr val="EF4866"/>
          </a:solidFill>
        </p:spPr>
        <p:txBody>
          <a:bodyPr wrap="square" rtlCol="0" anchor="ctr">
            <a:noAutofit/>
          </a:bodyPr>
          <a:lstStyle/>
          <a:p>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Action Against Stunting – it’s all about the research!</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CFF3F786-76C8-7B41-995C-7B7324C538FA}"/>
              </a:ext>
            </a:extLst>
          </p:cNvPr>
          <p:cNvSpPr txBox="1"/>
          <p:nvPr/>
        </p:nvSpPr>
        <p:spPr>
          <a:xfrm>
            <a:off x="901336" y="2155727"/>
            <a:ext cx="4860000" cy="1022376"/>
          </a:xfrm>
          <a:prstGeom prst="rect">
            <a:avLst/>
          </a:prstGeom>
          <a:solidFill>
            <a:srgbClr val="353551"/>
          </a:solidFill>
        </p:spPr>
        <p:txBody>
          <a:bodyPr wrap="square" rtlCol="0" anchor="ctr">
            <a:noAutofit/>
          </a:bodyPr>
          <a:lstStyle/>
          <a:p>
            <a:r>
              <a:rPr lang="en-US" sz="13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1 How can we</a:t>
            </a:r>
          </a:p>
          <a:p>
            <a:r>
              <a:rPr lang="en-US" sz="1300" dirty="0">
                <a:solidFill>
                  <a:schemeClr val="bg1"/>
                </a:solidFill>
                <a:latin typeface="Verdana" panose="020B0604030504040204" pitchFamily="34" charset="0"/>
                <a:ea typeface="Verdana" panose="020B0604030504040204" pitchFamily="34" charset="0"/>
                <a:cs typeface="Verdana" panose="020B0604030504040204" pitchFamily="34" charset="0"/>
              </a:rPr>
              <a:t>monitor the growth of babies and children?</a:t>
            </a:r>
          </a:p>
        </p:txBody>
      </p:sp>
      <p:sp>
        <p:nvSpPr>
          <p:cNvPr id="8" name="TextBox 7">
            <a:extLst>
              <a:ext uri="{FF2B5EF4-FFF2-40B4-BE49-F238E27FC236}">
                <a16:creationId xmlns:a16="http://schemas.microsoft.com/office/drawing/2014/main" id="{3F293716-0694-4E48-B1D1-953FA48C8563}"/>
              </a:ext>
            </a:extLst>
          </p:cNvPr>
          <p:cNvSpPr txBox="1"/>
          <p:nvPr/>
        </p:nvSpPr>
        <p:spPr>
          <a:xfrm>
            <a:off x="5935979" y="2156400"/>
            <a:ext cx="4860000" cy="1022376"/>
          </a:xfrm>
          <a:prstGeom prst="rect">
            <a:avLst/>
          </a:prstGeom>
          <a:solidFill>
            <a:srgbClr val="353551"/>
          </a:solidFill>
        </p:spPr>
        <p:txBody>
          <a:bodyPr wrap="square" rtlCol="0" anchor="ctr">
            <a:noAutofit/>
          </a:bodyPr>
          <a:lstStyle/>
          <a:p>
            <a:r>
              <a:rPr lang="en-US" sz="13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Method </a:t>
            </a:r>
          </a:p>
          <a:p>
            <a:r>
              <a:rPr lang="en-US" sz="1300" dirty="0">
                <a:solidFill>
                  <a:schemeClr val="bg1"/>
                </a:solidFill>
                <a:latin typeface="Verdana" panose="020B0604030504040204" pitchFamily="34" charset="0"/>
                <a:ea typeface="Verdana" panose="020B0604030504040204" pitchFamily="34" charset="0"/>
                <a:cs typeface="Verdana" panose="020B0604030504040204" pitchFamily="34" charset="0"/>
              </a:rPr>
              <a:t>By collecting records of babies’ and children’s weight and height from mothers and health workers.</a:t>
            </a:r>
            <a:endParaRPr lang="en-US" sz="13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EFF87665-C5D0-C54F-96B8-CE78ABC5FCB3}"/>
              </a:ext>
            </a:extLst>
          </p:cNvPr>
          <p:cNvSpPr txBox="1"/>
          <p:nvPr/>
        </p:nvSpPr>
        <p:spPr>
          <a:xfrm>
            <a:off x="901336" y="3281806"/>
            <a:ext cx="4860000" cy="1114435"/>
          </a:xfrm>
          <a:prstGeom prst="rect">
            <a:avLst/>
          </a:prstGeom>
          <a:solidFill>
            <a:srgbClr val="EF4866"/>
          </a:solidFill>
        </p:spPr>
        <p:txBody>
          <a:bodyPr wrap="square" rtlCol="0" anchor="ctr">
            <a:noAutofit/>
          </a:bodyPr>
          <a:lstStyle/>
          <a:p>
            <a:r>
              <a:rPr lang="en-US" sz="13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2 How can we</a:t>
            </a:r>
          </a:p>
          <a:p>
            <a:r>
              <a:rPr lang="en-US" sz="1300" dirty="0">
                <a:solidFill>
                  <a:schemeClr val="bg1"/>
                </a:solidFill>
                <a:latin typeface="Verdana" panose="020B0604030504040204" pitchFamily="34" charset="0"/>
                <a:ea typeface="Verdana" panose="020B0604030504040204" pitchFamily="34" charset="0"/>
                <a:cs typeface="Verdana" panose="020B0604030504040204" pitchFamily="34" charset="0"/>
              </a:rPr>
              <a:t>find out about different illnesses and diseases experienced by babies and children?</a:t>
            </a:r>
          </a:p>
        </p:txBody>
      </p:sp>
      <p:sp>
        <p:nvSpPr>
          <p:cNvPr id="10" name="TextBox 9">
            <a:extLst>
              <a:ext uri="{FF2B5EF4-FFF2-40B4-BE49-F238E27FC236}">
                <a16:creationId xmlns:a16="http://schemas.microsoft.com/office/drawing/2014/main" id="{02701947-2B21-0D4A-9C77-9B875524BFB1}"/>
              </a:ext>
            </a:extLst>
          </p:cNvPr>
          <p:cNvSpPr txBox="1"/>
          <p:nvPr/>
        </p:nvSpPr>
        <p:spPr>
          <a:xfrm>
            <a:off x="5935979" y="3270163"/>
            <a:ext cx="4860000" cy="1137723"/>
          </a:xfrm>
          <a:prstGeom prst="rect">
            <a:avLst/>
          </a:prstGeom>
          <a:solidFill>
            <a:srgbClr val="EF4866"/>
          </a:solidFill>
        </p:spPr>
        <p:txBody>
          <a:bodyPr wrap="square" rtlCol="0" anchor="ctr">
            <a:noAutofit/>
          </a:bodyPr>
          <a:lstStyle/>
          <a:p>
            <a:r>
              <a:rPr lang="en-US" sz="13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Method </a:t>
            </a:r>
          </a:p>
          <a:p>
            <a:r>
              <a:rPr lang="en-US" sz="13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By running household health surveys for pregnant women and parents to complete. </a:t>
            </a:r>
          </a:p>
          <a:p>
            <a:r>
              <a:rPr lang="en-US" sz="13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By collecting wee, poo, breast milk and blood samples for analysis.</a:t>
            </a:r>
            <a:endParaRPr lang="en-US" sz="1300" dirty="0"/>
          </a:p>
        </p:txBody>
      </p:sp>
      <p:sp>
        <p:nvSpPr>
          <p:cNvPr id="11" name="TextBox 10">
            <a:extLst>
              <a:ext uri="{FF2B5EF4-FFF2-40B4-BE49-F238E27FC236}">
                <a16:creationId xmlns:a16="http://schemas.microsoft.com/office/drawing/2014/main" id="{0BDD9059-87EC-7B4F-9318-29D2AAF6FFCB}"/>
              </a:ext>
            </a:extLst>
          </p:cNvPr>
          <p:cNvSpPr txBox="1"/>
          <p:nvPr/>
        </p:nvSpPr>
        <p:spPr>
          <a:xfrm>
            <a:off x="901336" y="4508094"/>
            <a:ext cx="4860000" cy="1014539"/>
          </a:xfrm>
          <a:prstGeom prst="rect">
            <a:avLst/>
          </a:prstGeom>
          <a:solidFill>
            <a:srgbClr val="353551"/>
          </a:solidFill>
        </p:spPr>
        <p:txBody>
          <a:bodyPr wrap="square" rtlCol="0" anchor="ctr">
            <a:noAutofit/>
          </a:bodyPr>
          <a:lstStyle/>
          <a:p>
            <a:r>
              <a:rPr lang="en-US" sz="13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3 How can we</a:t>
            </a:r>
          </a:p>
          <a:p>
            <a:r>
              <a:rPr lang="en-US" sz="1300" dirty="0">
                <a:solidFill>
                  <a:schemeClr val="bg1"/>
                </a:solidFill>
                <a:latin typeface="Verdana" panose="020B0604030504040204" pitchFamily="34" charset="0"/>
                <a:ea typeface="Verdana" panose="020B0604030504040204" pitchFamily="34" charset="0"/>
                <a:cs typeface="Verdana" panose="020B0604030504040204" pitchFamily="34" charset="0"/>
              </a:rPr>
              <a:t>know what families including pregnant women and children are eating?</a:t>
            </a:r>
          </a:p>
        </p:txBody>
      </p:sp>
      <p:sp>
        <p:nvSpPr>
          <p:cNvPr id="12" name="TextBox 11">
            <a:extLst>
              <a:ext uri="{FF2B5EF4-FFF2-40B4-BE49-F238E27FC236}">
                <a16:creationId xmlns:a16="http://schemas.microsoft.com/office/drawing/2014/main" id="{5D53B09B-4ADC-6543-AFB0-085C20719D2A}"/>
              </a:ext>
            </a:extLst>
          </p:cNvPr>
          <p:cNvSpPr txBox="1"/>
          <p:nvPr/>
        </p:nvSpPr>
        <p:spPr>
          <a:xfrm>
            <a:off x="5935979" y="4508095"/>
            <a:ext cx="4860000" cy="1015884"/>
          </a:xfrm>
          <a:prstGeom prst="rect">
            <a:avLst/>
          </a:prstGeom>
          <a:solidFill>
            <a:srgbClr val="353551"/>
          </a:solidFill>
        </p:spPr>
        <p:txBody>
          <a:bodyPr wrap="square" rtlCol="0" anchor="ctr">
            <a:noAutofit/>
          </a:bodyPr>
          <a:lstStyle/>
          <a:p>
            <a:r>
              <a:rPr lang="en-US" sz="13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Method </a:t>
            </a:r>
          </a:p>
          <a:p>
            <a:r>
              <a:rPr lang="en-US" sz="13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By asking parents to keep a food diary.</a:t>
            </a:r>
          </a:p>
          <a:p>
            <a:r>
              <a:rPr lang="en-US" sz="13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By interviewing parents involved with preparing meals.</a:t>
            </a:r>
            <a:endParaRPr lang="en-GB" sz="13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5D26D6A0-85C0-694E-8D0D-5C746490E893}"/>
              </a:ext>
            </a:extLst>
          </p:cNvPr>
          <p:cNvSpPr txBox="1"/>
          <p:nvPr/>
        </p:nvSpPr>
        <p:spPr>
          <a:xfrm>
            <a:off x="911510" y="5634176"/>
            <a:ext cx="4860000" cy="1014538"/>
          </a:xfrm>
          <a:prstGeom prst="rect">
            <a:avLst/>
          </a:prstGeom>
          <a:solidFill>
            <a:srgbClr val="EF4866"/>
          </a:solidFill>
        </p:spPr>
        <p:txBody>
          <a:bodyPr wrap="square" rtlCol="0" anchor="ctr">
            <a:noAutofit/>
          </a:bodyPr>
          <a:lstStyle/>
          <a:p>
            <a:r>
              <a:rPr lang="en-US" sz="13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4 How can we</a:t>
            </a:r>
          </a:p>
          <a:p>
            <a:r>
              <a:rPr lang="en-US" sz="1300" dirty="0">
                <a:solidFill>
                  <a:schemeClr val="bg1"/>
                </a:solidFill>
                <a:latin typeface="Verdana" panose="020B0604030504040204" pitchFamily="34" charset="0"/>
                <a:ea typeface="Verdana" panose="020B0604030504040204" pitchFamily="34" charset="0"/>
                <a:cs typeface="Verdana" panose="020B0604030504040204" pitchFamily="34" charset="0"/>
              </a:rPr>
              <a:t>find out about the foods available to families at different times of the year?</a:t>
            </a:r>
          </a:p>
        </p:txBody>
      </p:sp>
      <p:sp>
        <p:nvSpPr>
          <p:cNvPr id="14" name="TextBox 13">
            <a:extLst>
              <a:ext uri="{FF2B5EF4-FFF2-40B4-BE49-F238E27FC236}">
                <a16:creationId xmlns:a16="http://schemas.microsoft.com/office/drawing/2014/main" id="{6AB36FC5-8DD4-B143-BB2C-B84AAB6F4B14}"/>
              </a:ext>
            </a:extLst>
          </p:cNvPr>
          <p:cNvSpPr txBox="1"/>
          <p:nvPr/>
        </p:nvSpPr>
        <p:spPr>
          <a:xfrm>
            <a:off x="5935979" y="5632829"/>
            <a:ext cx="4860000" cy="1015885"/>
          </a:xfrm>
          <a:prstGeom prst="rect">
            <a:avLst/>
          </a:prstGeom>
          <a:solidFill>
            <a:srgbClr val="EF4866"/>
          </a:solidFill>
        </p:spPr>
        <p:txBody>
          <a:bodyPr wrap="square" rtlCol="0" anchor="ctr">
            <a:noAutofit/>
          </a:bodyPr>
          <a:lstStyle/>
          <a:p>
            <a:r>
              <a:rPr lang="en-US" sz="13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Method </a:t>
            </a:r>
          </a:p>
          <a:p>
            <a:r>
              <a:rPr lang="en-US" sz="1300" dirty="0">
                <a:solidFill>
                  <a:schemeClr val="bg1"/>
                </a:solidFill>
                <a:latin typeface="Verdana" panose="020B0604030504040204" pitchFamily="34" charset="0"/>
                <a:ea typeface="Verdana" panose="020B0604030504040204" pitchFamily="34" charset="0"/>
                <a:cs typeface="Verdana" panose="020B0604030504040204" pitchFamily="34" charset="0"/>
              </a:rPr>
              <a:t>By tracking foods from ‘farm to plate’.</a:t>
            </a:r>
          </a:p>
          <a:p>
            <a:r>
              <a:rPr lang="en-US" sz="1300" dirty="0">
                <a:solidFill>
                  <a:schemeClr val="bg1"/>
                </a:solidFill>
                <a:latin typeface="Verdana" panose="020B0604030504040204" pitchFamily="34" charset="0"/>
                <a:ea typeface="Verdana" panose="020B0604030504040204" pitchFamily="34" charset="0"/>
                <a:cs typeface="Verdana" panose="020B0604030504040204" pitchFamily="34" charset="0"/>
              </a:rPr>
              <a:t>By interviewing farmers.</a:t>
            </a:r>
          </a:p>
        </p:txBody>
      </p:sp>
    </p:spTree>
    <p:extLst>
      <p:ext uri="{BB962C8B-B14F-4D97-AF65-F5344CB8AC3E}">
        <p14:creationId xmlns:p14="http://schemas.microsoft.com/office/powerpoint/2010/main" val="78386143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14:presetBounceEnd="50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50000">
                                          <p:cBhvr additive="base">
                                            <p:cTn id="12" dur="2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1" nodeType="clickEffect" p14:presetBounceEnd="50000">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14:bounceEnd="50000">
                                          <p:cBhvr additive="base">
                                            <p:cTn id="18" dur="2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9"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14:presetBounceEnd="50000">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14:bounceEnd="50000">
                                          <p:cBhvr additive="base">
                                            <p:cTn id="24" dur="2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25"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14:presetBounceEnd="50000">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14:bounceEnd="50000">
                                          <p:cBhvr additive="base">
                                            <p:cTn id="30" dur="20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31"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14:presetBounceEnd="50000">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14:bounceEnd="50000">
                                          <p:cBhvr additive="base">
                                            <p:cTn id="36" dur="20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37"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14:presetBounceEnd="50000">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14:bounceEnd="50000">
                                          <p:cBhvr additive="base">
                                            <p:cTn id="42" dur="20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43"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14:presetBounceEnd="50000">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14:bounceEnd="50000">
                                          <p:cBhvr additive="base">
                                            <p:cTn id="48" dur="2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49"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14:presetBounceEnd="50000">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14:bounceEnd="50000">
                                          <p:cBhvr additive="base">
                                            <p:cTn id="54" dur="2000" fill="hold"/>
                                            <p:tgtEl>
                                              <p:spTgt spid="14"/>
                                            </p:tgtEl>
                                            <p:attrNameLst>
                                              <p:attrName>ppt_x</p:attrName>
                                            </p:attrNameLst>
                                          </p:cBhvr>
                                          <p:tavLst>
                                            <p:tav tm="0">
                                              <p:val>
                                                <p:strVal val="1+#ppt_w/2"/>
                                              </p:val>
                                            </p:tav>
                                            <p:tav tm="100000">
                                              <p:val>
                                                <p:strVal val="#ppt_x"/>
                                              </p:val>
                                            </p:tav>
                                          </p:tavLst>
                                        </p:anim>
                                        <p:anim calcmode="lin" valueType="num" p14:bounceEnd="50000">
                                          <p:cBhvr additive="base">
                                            <p:cTn id="55"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1" animBg="1"/>
          <p:bldP spid="9" grpId="0" animBg="1"/>
          <p:bldP spid="10" grpId="0" animBg="1"/>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0-#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1"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000" fill="hold"/>
                                            <p:tgtEl>
                                              <p:spTgt spid="8"/>
                                            </p:tgtEl>
                                            <p:attrNameLst>
                                              <p:attrName>ppt_x</p:attrName>
                                            </p:attrNameLst>
                                          </p:cBhvr>
                                          <p:tavLst>
                                            <p:tav tm="0">
                                              <p:val>
                                                <p:strVal val="1+#ppt_w/2"/>
                                              </p:val>
                                            </p:tav>
                                            <p:tav tm="100000">
                                              <p:val>
                                                <p:strVal val="#ppt_x"/>
                                              </p:val>
                                            </p:tav>
                                          </p:tavLst>
                                        </p:anim>
                                        <p:anim calcmode="lin" valueType="num">
                                          <p:cBhvr additive="base">
                                            <p:cTn id="19"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2000" fill="hold"/>
                                            <p:tgtEl>
                                              <p:spTgt spid="9"/>
                                            </p:tgtEl>
                                            <p:attrNameLst>
                                              <p:attrName>ppt_x</p:attrName>
                                            </p:attrNameLst>
                                          </p:cBhvr>
                                          <p:tavLst>
                                            <p:tav tm="0">
                                              <p:val>
                                                <p:strVal val="0-#ppt_w/2"/>
                                              </p:val>
                                            </p:tav>
                                            <p:tav tm="100000">
                                              <p:val>
                                                <p:strVal val="#ppt_x"/>
                                              </p:val>
                                            </p:tav>
                                          </p:tavLst>
                                        </p:anim>
                                        <p:anim calcmode="lin" valueType="num">
                                          <p:cBhvr additive="base">
                                            <p:cTn id="25"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2000" fill="hold"/>
                                            <p:tgtEl>
                                              <p:spTgt spid="10"/>
                                            </p:tgtEl>
                                            <p:attrNameLst>
                                              <p:attrName>ppt_x</p:attrName>
                                            </p:attrNameLst>
                                          </p:cBhvr>
                                          <p:tavLst>
                                            <p:tav tm="0">
                                              <p:val>
                                                <p:strVal val="1+#ppt_w/2"/>
                                              </p:val>
                                            </p:tav>
                                            <p:tav tm="100000">
                                              <p:val>
                                                <p:strVal val="#ppt_x"/>
                                              </p:val>
                                            </p:tav>
                                          </p:tavLst>
                                        </p:anim>
                                        <p:anim calcmode="lin" valueType="num">
                                          <p:cBhvr additive="base">
                                            <p:cTn id="31"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2000" fill="hold"/>
                                            <p:tgtEl>
                                              <p:spTgt spid="11"/>
                                            </p:tgtEl>
                                            <p:attrNameLst>
                                              <p:attrName>ppt_x</p:attrName>
                                            </p:attrNameLst>
                                          </p:cBhvr>
                                          <p:tavLst>
                                            <p:tav tm="0">
                                              <p:val>
                                                <p:strVal val="0-#ppt_w/2"/>
                                              </p:val>
                                            </p:tav>
                                            <p:tav tm="100000">
                                              <p:val>
                                                <p:strVal val="#ppt_x"/>
                                              </p:val>
                                            </p:tav>
                                          </p:tavLst>
                                        </p:anim>
                                        <p:anim calcmode="lin" valueType="num">
                                          <p:cBhvr additive="base">
                                            <p:cTn id="37"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000" fill="hold"/>
                                            <p:tgtEl>
                                              <p:spTgt spid="12"/>
                                            </p:tgtEl>
                                            <p:attrNameLst>
                                              <p:attrName>ppt_x</p:attrName>
                                            </p:attrNameLst>
                                          </p:cBhvr>
                                          <p:tavLst>
                                            <p:tav tm="0">
                                              <p:val>
                                                <p:strVal val="1+#ppt_w/2"/>
                                              </p:val>
                                            </p:tav>
                                            <p:tav tm="100000">
                                              <p:val>
                                                <p:strVal val="#ppt_x"/>
                                              </p:val>
                                            </p:tav>
                                          </p:tavLst>
                                        </p:anim>
                                        <p:anim calcmode="lin" valueType="num">
                                          <p:cBhvr additive="base">
                                            <p:cTn id="43"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2000" fill="hold"/>
                                            <p:tgtEl>
                                              <p:spTgt spid="13"/>
                                            </p:tgtEl>
                                            <p:attrNameLst>
                                              <p:attrName>ppt_x</p:attrName>
                                            </p:attrNameLst>
                                          </p:cBhvr>
                                          <p:tavLst>
                                            <p:tav tm="0">
                                              <p:val>
                                                <p:strVal val="0-#ppt_w/2"/>
                                              </p:val>
                                            </p:tav>
                                            <p:tav tm="100000">
                                              <p:val>
                                                <p:strVal val="#ppt_x"/>
                                              </p:val>
                                            </p:tav>
                                          </p:tavLst>
                                        </p:anim>
                                        <p:anim calcmode="lin" valueType="num">
                                          <p:cBhvr additive="base">
                                            <p:cTn id="49"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2000" fill="hold"/>
                                            <p:tgtEl>
                                              <p:spTgt spid="14"/>
                                            </p:tgtEl>
                                            <p:attrNameLst>
                                              <p:attrName>ppt_x</p:attrName>
                                            </p:attrNameLst>
                                          </p:cBhvr>
                                          <p:tavLst>
                                            <p:tav tm="0">
                                              <p:val>
                                                <p:strVal val="1+#ppt_w/2"/>
                                              </p:val>
                                            </p:tav>
                                            <p:tav tm="100000">
                                              <p:val>
                                                <p:strVal val="#ppt_x"/>
                                              </p:val>
                                            </p:tav>
                                          </p:tavLst>
                                        </p:anim>
                                        <p:anim calcmode="lin" valueType="num">
                                          <p:cBhvr additive="base">
                                            <p:cTn id="55"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1" animBg="1"/>
          <p:bldP spid="9" grpId="0" animBg="1"/>
          <p:bldP spid="10" grpId="0" animBg="1"/>
          <p:bldP spid="11" grpId="0" animBg="1"/>
          <p:bldP spid="12" grpId="0" animBg="1"/>
          <p:bldP spid="13" grpId="0" animBg="1"/>
          <p:bldP spid="14"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67647DF-C0E0-6945-A13B-B2563ADCD61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6285" t="22634" r="16285" b="18879"/>
          <a:stretch/>
        </p:blipFill>
        <p:spPr>
          <a:xfrm rot="5400000">
            <a:off x="-36456" y="1657156"/>
            <a:ext cx="5577741" cy="6846764"/>
          </a:xfrm>
          <a:prstGeom prst="rect">
            <a:avLst/>
          </a:prstGeom>
        </p:spPr>
      </p:pic>
      <p:pic>
        <p:nvPicPr>
          <p:cNvPr id="5" name="Picture 4" descr="A picture containing tree, plant, forest, stone&#10;&#10;Description automatically generated">
            <a:extLst>
              <a:ext uri="{FF2B5EF4-FFF2-40B4-BE49-F238E27FC236}">
                <a16:creationId xmlns:a16="http://schemas.microsoft.com/office/drawing/2014/main" id="{6840C0DC-170F-4822-83ED-77D9D024386A}"/>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rcRect/>
          <a:stretch/>
        </p:blipFill>
        <p:spPr>
          <a:xfrm rot="5400000">
            <a:off x="872831" y="2541181"/>
            <a:ext cx="2340000" cy="2340000"/>
          </a:xfrm>
          <a:prstGeom prst="ellipse">
            <a:avLst/>
          </a:prstGeom>
          <a:ln w="114300">
            <a:solidFill>
              <a:srgbClr val="EF4866"/>
            </a:solidFill>
          </a:ln>
        </p:spPr>
      </p:pic>
      <p:pic>
        <p:nvPicPr>
          <p:cNvPr id="7" name="Picture 6" descr="A picture containing outdoor, nature, tree, plant&#10;&#10;Description automatically generated">
            <a:extLst>
              <a:ext uri="{FF2B5EF4-FFF2-40B4-BE49-F238E27FC236}">
                <a16:creationId xmlns:a16="http://schemas.microsoft.com/office/drawing/2014/main" id="{53B6C788-4158-494D-BBAB-9ECF35EC5D1A}"/>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a:ext>
            </a:extLst>
          </a:blip>
          <a:srcRect/>
          <a:stretch/>
        </p:blipFill>
        <p:spPr>
          <a:xfrm rot="5400000">
            <a:off x="4400919" y="3357135"/>
            <a:ext cx="2700000" cy="2700000"/>
          </a:xfrm>
          <a:prstGeom prst="ellipse">
            <a:avLst/>
          </a:prstGeom>
          <a:ln w="114300">
            <a:solidFill>
              <a:srgbClr val="EF4866"/>
            </a:solidFill>
          </a:ln>
        </p:spPr>
      </p:pic>
      <p:sp>
        <p:nvSpPr>
          <p:cNvPr id="8" name="TextBox 7">
            <a:extLst>
              <a:ext uri="{FF2B5EF4-FFF2-40B4-BE49-F238E27FC236}">
                <a16:creationId xmlns:a16="http://schemas.microsoft.com/office/drawing/2014/main" id="{3360F0B9-B851-452B-AC7C-94B9C4E7C071}"/>
              </a:ext>
            </a:extLst>
          </p:cNvPr>
          <p:cNvSpPr txBox="1"/>
          <p:nvPr/>
        </p:nvSpPr>
        <p:spPr>
          <a:xfrm>
            <a:off x="7560000" y="1894845"/>
            <a:ext cx="4190123" cy="3801875"/>
          </a:xfrm>
          <a:prstGeom prst="rect">
            <a:avLst/>
          </a:prstGeom>
          <a:noFill/>
        </p:spPr>
        <p:txBody>
          <a:bodyPr wrap="square" rtlCol="0">
            <a:spAutoFit/>
          </a:bodyPr>
          <a:lstStyle/>
          <a:p>
            <a:pPr>
              <a:lnSpc>
                <a:spcPct val="107000"/>
              </a:lnSpc>
              <a:spcAft>
                <a:spcPts val="800"/>
              </a:spcAft>
            </a:pPr>
            <a:r>
              <a:rPr lang="en-US" sz="1600" dirty="0">
                <a:solidFill>
                  <a:srgbClr val="353551"/>
                </a:solidFill>
                <a:effectLst/>
                <a:latin typeface="Verdana" panose="020B0604030504040204" pitchFamily="34" charset="0"/>
                <a:ea typeface="Verdana" panose="020B0604030504040204" pitchFamily="34" charset="0"/>
                <a:cs typeface="Verdana" panose="020B0604030504040204" pitchFamily="34" charset="0"/>
              </a:rPr>
              <a:t>He and his family live on a fifteen-acre farm growing a range of fruits and vegetables. </a:t>
            </a:r>
          </a:p>
          <a:p>
            <a:pPr>
              <a:lnSpc>
                <a:spcPct val="107000"/>
              </a:lnSpc>
              <a:spcAft>
                <a:spcPts val="800"/>
              </a:spcAft>
            </a:pPr>
            <a:r>
              <a:rPr lang="en-US" sz="1600" dirty="0">
                <a:solidFill>
                  <a:srgbClr val="353551"/>
                </a:solidFill>
                <a:effectLst/>
                <a:latin typeface="Verdana" panose="020B0604030504040204" pitchFamily="34" charset="0"/>
                <a:ea typeface="Verdana" panose="020B0604030504040204" pitchFamily="34" charset="0"/>
                <a:cs typeface="Verdana" panose="020B0604030504040204" pitchFamily="34" charset="0"/>
              </a:rPr>
              <a:t>He is one of many farmers who have been interviewed by an Action Against Stunting researcher. </a:t>
            </a:r>
          </a:p>
          <a:p>
            <a:pPr>
              <a:lnSpc>
                <a:spcPct val="107000"/>
              </a:lnSpc>
              <a:spcAft>
                <a:spcPts val="800"/>
              </a:spcAft>
            </a:pP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The researchers </a:t>
            </a:r>
            <a:r>
              <a:rPr lang="en-US" sz="1600" dirty="0">
                <a:solidFill>
                  <a:srgbClr val="353551"/>
                </a:solidFill>
                <a:effectLst/>
                <a:latin typeface="Verdana" panose="020B0604030504040204" pitchFamily="34" charset="0"/>
                <a:ea typeface="Verdana" panose="020B0604030504040204" pitchFamily="34" charset="0"/>
                <a:cs typeface="Verdana" panose="020B0604030504040204" pitchFamily="34" charset="0"/>
              </a:rPr>
              <a:t>record </a:t>
            </a:r>
            <a:r>
              <a:rPr lang="en-US" sz="1600" dirty="0">
                <a:solidFill>
                  <a:srgbClr val="353551"/>
                </a:solidFill>
                <a:latin typeface="Verdana" panose="020B0604030504040204" pitchFamily="34" charset="0"/>
                <a:ea typeface="Verdana" panose="020B0604030504040204" pitchFamily="34" charset="0"/>
                <a:cs typeface="Verdana" panose="020B0604030504040204" pitchFamily="34" charset="0"/>
              </a:rPr>
              <a:t>answers to questions a</a:t>
            </a:r>
            <a:r>
              <a:rPr lang="en-US" sz="1600" dirty="0">
                <a:solidFill>
                  <a:srgbClr val="353551"/>
                </a:solidFill>
                <a:effectLst/>
                <a:latin typeface="Verdana" panose="020B0604030504040204" pitchFamily="34" charset="0"/>
                <a:ea typeface="Verdana" panose="020B0604030504040204" pitchFamily="34" charset="0"/>
                <a:cs typeface="Verdana" panose="020B0604030504040204" pitchFamily="34" charset="0"/>
              </a:rPr>
              <a:t>bout the crops that farmers are growing and any problems they are facing to feed their families and to supply food to sell at markets. </a:t>
            </a:r>
          </a:p>
          <a:p>
            <a:pPr>
              <a:lnSpc>
                <a:spcPct val="107000"/>
              </a:lnSpc>
              <a:spcAft>
                <a:spcPts val="800"/>
              </a:spcAft>
            </a:pPr>
            <a:r>
              <a:rPr lang="en-US" sz="1600" dirty="0">
                <a:solidFill>
                  <a:srgbClr val="EF4866"/>
                </a:solidFill>
                <a:latin typeface="Verdana" panose="020B0604030504040204" pitchFamily="34" charset="0"/>
                <a:ea typeface="Verdana" panose="020B0604030504040204" pitchFamily="34" charset="0"/>
                <a:cs typeface="Verdana" panose="020B0604030504040204" pitchFamily="34" charset="0"/>
              </a:rPr>
              <a:t>Find out more about Malik in a case study given to you by your teacher.</a:t>
            </a:r>
            <a:endParaRPr lang="en-GB" sz="1600" dirty="0">
              <a:solidFill>
                <a:srgbClr val="EF4866"/>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a:extLst>
              <a:ext uri="{FF2B5EF4-FFF2-40B4-BE49-F238E27FC236}">
                <a16:creationId xmlns:a16="http://schemas.microsoft.com/office/drawing/2014/main" id="{FABC21C1-EB69-2A4F-8FEB-AA7EDF004D81}"/>
              </a:ext>
            </a:extLst>
          </p:cNvPr>
          <p:cNvSpPr>
            <a:spLocks noGrp="1"/>
          </p:cNvSpPr>
          <p:nvPr>
            <p:ph type="sldNum" sz="quarter" idx="12"/>
          </p:nvPr>
        </p:nvSpPr>
        <p:spPr/>
        <p:txBody>
          <a:bodyPr/>
          <a:lstStyle/>
          <a:p>
            <a:fld id="{280D8A99-439F-4B51-82F2-EA628195B91F}" type="slidenum">
              <a:rPr lang="en-GB" smtClean="0"/>
              <a:t>8</a:t>
            </a:fld>
            <a:endParaRPr lang="en-GB" dirty="0"/>
          </a:p>
        </p:txBody>
      </p:sp>
      <p:sp>
        <p:nvSpPr>
          <p:cNvPr id="9" name="TextBox 8">
            <a:extLst>
              <a:ext uri="{FF2B5EF4-FFF2-40B4-BE49-F238E27FC236}">
                <a16:creationId xmlns:a16="http://schemas.microsoft.com/office/drawing/2014/main" id="{763D8E53-0937-BD4A-83BF-6F960A377728}"/>
              </a:ext>
            </a:extLst>
          </p:cNvPr>
          <p:cNvSpPr txBox="1"/>
          <p:nvPr/>
        </p:nvSpPr>
        <p:spPr>
          <a:xfrm>
            <a:off x="0" y="0"/>
            <a:ext cx="12192000" cy="1080000"/>
          </a:xfrm>
          <a:prstGeom prst="rect">
            <a:avLst/>
          </a:prstGeom>
          <a:solidFill>
            <a:srgbClr val="353551"/>
          </a:solidFill>
        </p:spPr>
        <p:txBody>
          <a:bodyPr wrap="square" rtlCol="0" anchor="ctr">
            <a:noAutofit/>
          </a:bodyPr>
          <a:lstStyle/>
          <a:p>
            <a:pPr>
              <a:tabLst>
                <a:tab pos="889000" algn="l"/>
              </a:tabLst>
            </a:pP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Research findings - An interview with a farmer from Senegal</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85B6ADBD-FD2E-084F-B13D-C11C3DA596CB}"/>
              </a:ext>
            </a:extLst>
          </p:cNvPr>
          <p:cNvSpPr txBox="1"/>
          <p:nvPr/>
        </p:nvSpPr>
        <p:spPr>
          <a:xfrm>
            <a:off x="1001356" y="1471831"/>
            <a:ext cx="6177516" cy="984885"/>
          </a:xfrm>
          <a:prstGeom prst="rect">
            <a:avLst/>
          </a:prstGeom>
          <a:noFill/>
        </p:spPr>
        <p:txBody>
          <a:bodyPr wrap="square" rtlCol="0">
            <a:spAutoFit/>
          </a:bodyPr>
          <a:lstStyle/>
          <a:p>
            <a:r>
              <a:rPr lang="en-US" sz="2000" dirty="0">
                <a:solidFill>
                  <a:srgbClr val="EF4866"/>
                </a:solidFill>
                <a:latin typeface="Verdana" panose="020B0604030504040204" pitchFamily="34" charset="0"/>
                <a:ea typeface="Verdana" panose="020B0604030504040204" pitchFamily="34" charset="0"/>
                <a:cs typeface="Verdana" panose="020B0604030504040204" pitchFamily="34" charset="0"/>
              </a:rPr>
              <a:t>Malick Dia is farmer who lives in the</a:t>
            </a:r>
          </a:p>
          <a:p>
            <a:r>
              <a:rPr lang="en-US" sz="2000" dirty="0">
                <a:solidFill>
                  <a:srgbClr val="EF4866"/>
                </a:solidFill>
                <a:latin typeface="Verdana" panose="020B0604030504040204" pitchFamily="34" charset="0"/>
                <a:ea typeface="Verdana" panose="020B0604030504040204" pitchFamily="34" charset="0"/>
                <a:cs typeface="Verdana" panose="020B0604030504040204" pitchFamily="34" charset="0"/>
              </a:rPr>
              <a:t>Kaffrine region of Senegal in West Africa. </a:t>
            </a:r>
            <a:endParaRPr lang="en-GB" sz="2000" dirty="0">
              <a:solidFill>
                <a:srgbClr val="EF4866"/>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4006930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4226</TotalTime>
  <Words>1739</Words>
  <Application>Microsoft Office PowerPoint</Application>
  <PresentationFormat>Widescreen</PresentationFormat>
  <Paragraphs>225</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bren.hellier</dc:creator>
  <cp:lastModifiedBy>Rachel Mason</cp:lastModifiedBy>
  <cp:revision>108</cp:revision>
  <dcterms:created xsi:type="dcterms:W3CDTF">2021-08-09T07:40:46Z</dcterms:created>
  <dcterms:modified xsi:type="dcterms:W3CDTF">2021-09-03T10:39:57Z</dcterms:modified>
</cp:coreProperties>
</file>