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2"/>
  </p:notesMasterIdLst>
  <p:sldIdLst>
    <p:sldId id="317" r:id="rId5"/>
    <p:sldId id="301" r:id="rId6"/>
    <p:sldId id="313" r:id="rId7"/>
    <p:sldId id="321" r:id="rId8"/>
    <p:sldId id="315" r:id="rId9"/>
    <p:sldId id="319" r:id="rId10"/>
    <p:sldId id="320" r:id="rId11"/>
  </p:sldIdLst>
  <p:sldSz cx="9144000" cy="6858000" type="screen4x3"/>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C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23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DEB323FD-DE7F-415D-AF47-AA61936BC12B}" type="datetimeFigureOut">
              <a:rPr lang="en-GB" smtClean="0"/>
              <a:pPr/>
              <a:t>13/09/2017</a:t>
            </a:fld>
            <a:endParaRPr lang="en-GB"/>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15153"/>
            <a:ext cx="5335270" cy="44669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E67DAC20-89BE-445E-BE35-A7A7D28CB5EF}" type="slidenum">
              <a:rPr lang="en-GB" smtClean="0"/>
              <a:pPr/>
              <a:t>‹#›</a:t>
            </a:fld>
            <a:endParaRPr lang="en-GB"/>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bit.ly/2j7F9Nx"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u="sng" baseline="0"/>
              <a:t>Getting started – 15 mins</a:t>
            </a:r>
          </a:p>
          <a:p>
            <a:pPr marL="0" marR="0" indent="0" algn="l" defTabSz="914400" rtl="0" eaLnBrk="1" fontAlgn="auto" latinLnBrk="0" hangingPunct="1">
              <a:lnSpc>
                <a:spcPct val="100000"/>
              </a:lnSpc>
              <a:spcBef>
                <a:spcPts val="0"/>
              </a:spcBef>
              <a:spcAft>
                <a:spcPts val="0"/>
              </a:spcAft>
              <a:buClrTx/>
              <a:buSzTx/>
              <a:buFontTx/>
              <a:buNone/>
              <a:tabLst/>
              <a:defRPr/>
            </a:pPr>
            <a:endParaRPr lang="en-GB" u="sng"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a:solidFill>
                  <a:schemeClr val="tx1"/>
                </a:solidFill>
                <a:effectLst/>
                <a:latin typeface="+mn-lt"/>
                <a:ea typeface="+mn-ea"/>
                <a:cs typeface="+mn-cs"/>
              </a:rPr>
              <a:t>Discuss</a:t>
            </a:r>
            <a:r>
              <a:rPr lang="en-GB" sz="1200" kern="1200" baseline="0">
                <a:solidFill>
                  <a:schemeClr val="tx1"/>
                </a:solidFill>
                <a:effectLst/>
                <a:latin typeface="+mn-lt"/>
                <a:ea typeface="+mn-ea"/>
                <a:cs typeface="+mn-cs"/>
              </a:rPr>
              <a:t> </a:t>
            </a:r>
            <a:r>
              <a:rPr lang="en-GB" sz="1200" kern="1200">
                <a:solidFill>
                  <a:schemeClr val="tx1"/>
                </a:solidFill>
                <a:effectLst/>
                <a:latin typeface="+mn-lt"/>
                <a:ea typeface="+mn-ea"/>
                <a:cs typeface="+mn-cs"/>
              </a:rPr>
              <a:t>take-home task from session 2 (optional): What other technologies did students find that use solar power?</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a:solidFill>
                  <a:schemeClr val="tx1"/>
                </a:solidFill>
                <a:effectLst/>
                <a:latin typeface="+mn-lt"/>
                <a:ea typeface="+mn-ea"/>
                <a:cs typeface="+mn-cs"/>
              </a:rPr>
              <a:t>If students didn’t complete the task, ask them if they can think of any ideas.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a:solidFill>
                  <a:schemeClr val="tx1"/>
                </a:solidFill>
                <a:effectLst/>
                <a:latin typeface="+mn-lt"/>
                <a:ea typeface="+mn-ea"/>
                <a:cs typeface="+mn-cs"/>
              </a:rPr>
              <a:t>Examples you can elicit from students include using solar power in homes and buildings – for heating your home and water or for powering appliances such as your kettle, or washing machine. Solar energy can also be used to charge batteries, and is used in developing countries to power water pumps!</a:t>
            </a:r>
          </a:p>
          <a:p>
            <a:pPr marL="0" marR="0" indent="0" algn="l" defTabSz="914400" rtl="0" eaLnBrk="1" fontAlgn="auto" latinLnBrk="0" hangingPunct="1">
              <a:lnSpc>
                <a:spcPct val="100000"/>
              </a:lnSpc>
              <a:spcBef>
                <a:spcPts val="0"/>
              </a:spcBef>
              <a:spcAft>
                <a:spcPts val="0"/>
              </a:spcAft>
              <a:buClrTx/>
              <a:buSzTx/>
              <a:buFontTx/>
              <a:buNone/>
              <a:tabLst/>
              <a:defRPr/>
            </a:pPr>
            <a:endParaRPr lang="en-GB" u="sng" baseline="0"/>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a:p>
        </p:txBody>
      </p:sp>
      <p:sp>
        <p:nvSpPr>
          <p:cNvPr id="4" name="Slide Number Placeholder 3"/>
          <p:cNvSpPr>
            <a:spLocks noGrp="1"/>
          </p:cNvSpPr>
          <p:nvPr>
            <p:ph type="sldNum" sz="quarter" idx="10"/>
          </p:nvPr>
        </p:nvSpPr>
        <p:spPr/>
        <p:txBody>
          <a:bodyPr/>
          <a:lstStyle/>
          <a:p>
            <a:fld id="{E67DAC20-89BE-445E-BE35-A7A7D28CB5EF}" type="slidenum">
              <a:rPr lang="en-GB" smtClean="0"/>
              <a:pPr/>
              <a:t>1</a:t>
            </a:fld>
            <a:endParaRPr lang="en-GB"/>
          </a:p>
        </p:txBody>
      </p:sp>
    </p:spTree>
    <p:extLst>
      <p:ext uri="{BB962C8B-B14F-4D97-AF65-F5344CB8AC3E}">
        <p14:creationId xmlns:p14="http://schemas.microsoft.com/office/powerpoint/2010/main" val="32474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a:solidFill>
                  <a:schemeClr val="tx1"/>
                </a:solidFill>
                <a:effectLst/>
                <a:latin typeface="+mn-lt"/>
                <a:ea typeface="+mn-ea"/>
                <a:cs typeface="+mn-cs"/>
              </a:rPr>
              <a:t>Students watch Barefoot film, part 3. Following the film, ask students: What difference is electricity making to the lives of people in the village?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baseline="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a:solidFill>
                  <a:schemeClr val="tx1"/>
                </a:solidFill>
                <a:effectLst/>
                <a:latin typeface="+mn-lt"/>
                <a:ea typeface="+mn-ea"/>
                <a:cs typeface="+mn-cs"/>
              </a:rPr>
              <a:t>Look at the graphic of the SDGs </a:t>
            </a:r>
            <a:r>
              <a:rPr lang="en-GB" sz="1200" kern="1200" baseline="0">
                <a:solidFill>
                  <a:schemeClr val="tx1"/>
                </a:solidFill>
                <a:effectLst/>
                <a:latin typeface="+mn-lt"/>
                <a:ea typeface="+mn-ea"/>
                <a:cs typeface="+mn-cs"/>
              </a:rPr>
              <a:t>on the next slide. Ask students: </a:t>
            </a:r>
            <a:r>
              <a:rPr lang="en-GB" sz="1200" kern="1200">
                <a:solidFill>
                  <a:schemeClr val="tx1"/>
                </a:solidFill>
                <a:effectLst/>
                <a:latin typeface="+mn-lt"/>
                <a:ea typeface="+mn-ea"/>
                <a:cs typeface="+mn-cs"/>
              </a:rPr>
              <a:t>How is the Barefoot solar initiative contributing to the goals?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a:p>
        </p:txBody>
      </p:sp>
      <p:sp>
        <p:nvSpPr>
          <p:cNvPr id="4" name="Slide Number Placeholder 3"/>
          <p:cNvSpPr>
            <a:spLocks noGrp="1"/>
          </p:cNvSpPr>
          <p:nvPr>
            <p:ph type="sldNum" sz="quarter" idx="10"/>
          </p:nvPr>
        </p:nvSpPr>
        <p:spPr/>
        <p:txBody>
          <a:bodyPr/>
          <a:lstStyle/>
          <a:p>
            <a:fld id="{E67DAC20-89BE-445E-BE35-A7A7D28CB5EF}" type="slidenum">
              <a:rPr lang="en-GB" smtClean="0"/>
              <a:pPr/>
              <a:t>2</a:t>
            </a:fld>
            <a:endParaRPr lang="en-GB"/>
          </a:p>
        </p:txBody>
      </p:sp>
    </p:spTree>
    <p:extLst>
      <p:ext uri="{BB962C8B-B14F-4D97-AF65-F5344CB8AC3E}">
        <p14:creationId xmlns:p14="http://schemas.microsoft.com/office/powerpoint/2010/main" val="20157122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GB" u="sng"/>
              <a:t>Taking action – 20 mins</a:t>
            </a:r>
          </a:p>
          <a:p>
            <a:endParaRPr lang="en-GB"/>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a:solidFill>
                  <a:schemeClr val="tx1"/>
                </a:solidFill>
                <a:effectLst/>
                <a:latin typeface="+mn-lt"/>
                <a:ea typeface="+mn-ea"/>
                <a:cs typeface="+mn-cs"/>
              </a:rPr>
              <a:t>Explain to students that as citizens in our local areas, as well as global citizens, we all have a responsibility to protect and enhance our communities and our environment. Even small actions can make a difference!</a:t>
            </a:r>
          </a:p>
          <a:p>
            <a:endParaRPr lang="en-GB"/>
          </a:p>
          <a:p>
            <a:r>
              <a:rPr lang="en-GB" sz="1200" kern="1200">
                <a:solidFill>
                  <a:schemeClr val="tx1"/>
                </a:solidFill>
                <a:effectLst/>
                <a:latin typeface="+mn-lt"/>
                <a:ea typeface="+mn-ea"/>
                <a:cs typeface="+mn-cs"/>
              </a:rPr>
              <a:t>In groups of 4, students think of ideas for actions they could take to start achieving the 7 SDGs that link to the Barefoot project. </a:t>
            </a:r>
          </a:p>
          <a:p>
            <a:pPr lvl="0"/>
            <a:endParaRPr lang="en-GB" sz="12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a:solidFill>
                  <a:schemeClr val="tx1"/>
                </a:solidFill>
                <a:effectLst/>
                <a:latin typeface="+mn-lt"/>
                <a:ea typeface="+mn-ea"/>
                <a:cs typeface="+mn-cs"/>
              </a:rPr>
              <a:t>Ask students: What group actions, as well as individual actions, can you think of? How can you link these to activities that are already be happening in your school? What are the actions they can take right away, and which are longer term actions?</a:t>
            </a:r>
          </a:p>
          <a:p>
            <a:endParaRPr lang="en-GB" sz="12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a:solidFill>
                  <a:schemeClr val="tx1"/>
                </a:solidFill>
                <a:effectLst/>
                <a:latin typeface="+mn-lt"/>
                <a:ea typeface="+mn-ea"/>
                <a:cs typeface="+mn-cs"/>
              </a:rPr>
              <a:t>Remind students that as they discovered in the first session, it will be easier to achieve the goals by working together. Encourage students to think about the things that they use, the way they use them. Students might mention things such as turning electrical equipment off standby when it is not being used, encouraging family and friends to reuse clothes and recycle, or buy </a:t>
            </a:r>
            <a:r>
              <a:rPr lang="en-GB" sz="1200" kern="1200" err="1">
                <a:solidFill>
                  <a:schemeClr val="tx1"/>
                </a:solidFill>
                <a:effectLst/>
                <a:latin typeface="+mn-lt"/>
                <a:ea typeface="+mn-ea"/>
                <a:cs typeface="+mn-cs"/>
              </a:rPr>
              <a:t>FairTrade</a:t>
            </a:r>
            <a:r>
              <a:rPr lang="en-GB" sz="1200" kern="1200">
                <a:solidFill>
                  <a:schemeClr val="tx1"/>
                </a:solidFill>
                <a:effectLst/>
                <a:latin typeface="+mn-lt"/>
                <a:ea typeface="+mn-ea"/>
                <a:cs typeface="+mn-cs"/>
              </a:rPr>
              <a:t> products.</a:t>
            </a:r>
          </a:p>
          <a:p>
            <a:endParaRPr lang="en-GB" sz="1200" kern="1200">
              <a:solidFill>
                <a:schemeClr val="tx1"/>
              </a:solidFill>
              <a:effectLst/>
              <a:latin typeface="+mn-lt"/>
              <a:ea typeface="+mn-ea"/>
              <a:cs typeface="+mn-cs"/>
            </a:endParaRPr>
          </a:p>
          <a:p>
            <a:r>
              <a:rPr lang="en-GB">
                <a:effectLst/>
              </a:rPr>
              <a:t>While students are working, </a:t>
            </a:r>
            <a:r>
              <a:rPr lang="en-GB" sz="1200" kern="1200">
                <a:solidFill>
                  <a:schemeClr val="tx1"/>
                </a:solidFill>
                <a:effectLst/>
                <a:latin typeface="+mn-lt"/>
                <a:ea typeface="+mn-ea"/>
                <a:cs typeface="+mn-cs"/>
              </a:rPr>
              <a:t>draw the grid from the</a:t>
            </a:r>
            <a:r>
              <a:rPr lang="en-GB" sz="1200" kern="1200" baseline="0">
                <a:solidFill>
                  <a:schemeClr val="tx1"/>
                </a:solidFill>
                <a:effectLst/>
                <a:latin typeface="+mn-lt"/>
                <a:ea typeface="+mn-ea"/>
                <a:cs typeface="+mn-cs"/>
              </a:rPr>
              <a:t> next slide </a:t>
            </a:r>
            <a:r>
              <a:rPr lang="en-GB" sz="1200" kern="1200">
                <a:solidFill>
                  <a:schemeClr val="tx1"/>
                </a:solidFill>
                <a:effectLst/>
                <a:latin typeface="+mn-lt"/>
                <a:ea typeface="+mn-ea"/>
                <a:cs typeface="+mn-cs"/>
              </a:rPr>
              <a:t>on to the board. Take feedback from the groups; with two students acting as scribes, decide where on the grid to write each action. </a:t>
            </a:r>
          </a:p>
          <a:p>
            <a:pPr lvl="0"/>
            <a:endParaRPr lang="en-GB" sz="1200" kern="1200">
              <a:solidFill>
                <a:schemeClr val="tx1"/>
              </a:solidFill>
              <a:effectLst/>
              <a:latin typeface="+mn-lt"/>
              <a:ea typeface="+mn-ea"/>
              <a:cs typeface="+mn-cs"/>
            </a:endParaRPr>
          </a:p>
          <a:p>
            <a:pPr lvl="0"/>
            <a:r>
              <a:rPr lang="en-GB" sz="1200" kern="1200">
                <a:solidFill>
                  <a:schemeClr val="tx1"/>
                </a:solidFill>
                <a:effectLst/>
                <a:latin typeface="+mn-lt"/>
                <a:ea typeface="+mn-ea"/>
                <a:cs typeface="+mn-cs"/>
              </a:rPr>
              <a:t>Ask students: Which of these actions are more easy / difficult?</a:t>
            </a:r>
            <a:r>
              <a:rPr lang="en-GB" sz="1200" kern="1200" baseline="0">
                <a:solidFill>
                  <a:schemeClr val="tx1"/>
                </a:solidFill>
                <a:effectLst/>
                <a:latin typeface="+mn-lt"/>
                <a:ea typeface="+mn-ea"/>
                <a:cs typeface="+mn-cs"/>
              </a:rPr>
              <a:t> </a:t>
            </a:r>
            <a:r>
              <a:rPr lang="en-GB" sz="1200" kern="1200">
                <a:solidFill>
                  <a:schemeClr val="tx1"/>
                </a:solidFill>
                <a:effectLst/>
                <a:latin typeface="+mn-lt"/>
                <a:ea typeface="+mn-ea"/>
                <a:cs typeface="+mn-cs"/>
              </a:rPr>
              <a:t>Which actions would have the most impact?</a:t>
            </a:r>
          </a:p>
          <a:p>
            <a:endParaRPr lang="en-GB" sz="1200" kern="1200">
              <a:solidFill>
                <a:schemeClr val="tx1"/>
              </a:solidFill>
              <a:effectLst/>
              <a:latin typeface="+mn-lt"/>
              <a:ea typeface="+mn-ea"/>
              <a:cs typeface="+mn-cs"/>
            </a:endParaRPr>
          </a:p>
          <a:p>
            <a:r>
              <a:rPr lang="en-GB" sz="1200" kern="1200">
                <a:solidFill>
                  <a:schemeClr val="tx1"/>
                </a:solidFill>
                <a:effectLst/>
                <a:latin typeface="+mn-lt"/>
                <a:ea typeface="+mn-ea"/>
                <a:cs typeface="+mn-cs"/>
              </a:rPr>
              <a:t>Students choose an action they will commit to as a class, and an individual action. </a:t>
            </a:r>
          </a:p>
          <a:p>
            <a:endParaRPr lang="en-GB"/>
          </a:p>
        </p:txBody>
      </p:sp>
      <p:sp>
        <p:nvSpPr>
          <p:cNvPr id="4" name="Slide Number Placeholder 3"/>
          <p:cNvSpPr>
            <a:spLocks noGrp="1"/>
          </p:cNvSpPr>
          <p:nvPr>
            <p:ph type="sldNum" sz="quarter" idx="10"/>
          </p:nvPr>
        </p:nvSpPr>
        <p:spPr/>
        <p:txBody>
          <a:bodyPr/>
          <a:lstStyle/>
          <a:p>
            <a:fld id="{E67DAC20-89BE-445E-BE35-A7A7D28CB5EF}" type="slidenum">
              <a:rPr lang="en-GB" smtClean="0"/>
              <a:pPr/>
              <a:t>4</a:t>
            </a:fld>
            <a:endParaRPr lang="en-GB"/>
          </a:p>
        </p:txBody>
      </p:sp>
    </p:spTree>
    <p:extLst>
      <p:ext uri="{BB962C8B-B14F-4D97-AF65-F5344CB8AC3E}">
        <p14:creationId xmlns:p14="http://schemas.microsoft.com/office/powerpoint/2010/main" val="20733241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u="sng" kern="1200">
                <a:solidFill>
                  <a:schemeClr val="tx1"/>
                </a:solidFill>
                <a:effectLst/>
                <a:latin typeface="+mn-lt"/>
                <a:ea typeface="+mn-ea"/>
                <a:cs typeface="+mn-cs"/>
              </a:rPr>
              <a:t>Creating</a:t>
            </a:r>
            <a:r>
              <a:rPr lang="en-GB" sz="1200" u="sng" kern="1200" baseline="0">
                <a:solidFill>
                  <a:schemeClr val="tx1"/>
                </a:solidFill>
                <a:effectLst/>
                <a:latin typeface="+mn-lt"/>
                <a:ea typeface="+mn-ea"/>
                <a:cs typeface="+mn-cs"/>
              </a:rPr>
              <a:t> a campaign – 50 mins</a:t>
            </a:r>
            <a:endParaRPr lang="en-GB" sz="1200" u="sng"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a:solidFill>
                  <a:schemeClr val="tx1"/>
                </a:solidFill>
                <a:effectLst/>
                <a:latin typeface="+mn-lt"/>
                <a:ea typeface="+mn-ea"/>
                <a:cs typeface="+mn-cs"/>
              </a:rPr>
              <a:t>Tell students they will be creating a campaign to raise awareness about the SDGs, and to give people ideas for actions they can take to achieve them.</a:t>
            </a:r>
            <a:r>
              <a:rPr lang="en-GB" sz="1200" kern="1200">
                <a:solidFill>
                  <a:schemeClr val="tx1"/>
                </a:solidFill>
                <a:effectLst/>
              </a:rPr>
              <a:t> </a:t>
            </a:r>
            <a:endParaRPr lang="en-GB">
              <a:effectLst/>
            </a:endParaRPr>
          </a:p>
          <a:p>
            <a:endParaRPr lang="en-GB"/>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i="0" kern="1200">
                <a:solidFill>
                  <a:schemeClr val="tx1"/>
                </a:solidFill>
                <a:effectLst/>
                <a:latin typeface="+mn-lt"/>
                <a:ea typeface="+mn-ea"/>
                <a:cs typeface="+mn-cs"/>
              </a:rPr>
              <a:t>Show pupils the Global Goals campaign website, and show them a part of the campaign – the world's first global cinema advert: </a:t>
            </a:r>
            <a:r>
              <a:rPr lang="en-GB" sz="1200" i="0" u="sng" kern="1200">
                <a:solidFill>
                  <a:schemeClr val="tx1"/>
                </a:solidFill>
                <a:effectLst/>
                <a:latin typeface="+mn-lt"/>
                <a:ea typeface="+mn-ea"/>
                <a:cs typeface="+mn-cs"/>
                <a:hlinkClick r:id="rId3"/>
              </a:rPr>
              <a:t>http://bit.ly/</a:t>
            </a:r>
            <a:r>
              <a:rPr lang="en-GB" sz="1200" i="0" u="sng" kern="1200">
                <a:solidFill>
                  <a:schemeClr val="tx1"/>
                </a:solidFill>
                <a:effectLst/>
                <a:hlinkClick r:id="rId3"/>
              </a:rPr>
              <a:t>2j7F9Nx</a:t>
            </a:r>
            <a:endParaRPr lang="en-GB"/>
          </a:p>
          <a:p>
            <a:endParaRPr lang="en-GB"/>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i="0" kern="1200">
                <a:solidFill>
                  <a:schemeClr val="tx1"/>
                </a:solidFill>
                <a:effectLst/>
                <a:latin typeface="+mn-lt"/>
                <a:ea typeface="+mn-ea"/>
                <a:cs typeface="+mn-cs"/>
              </a:rPr>
              <a:t>Ask students to choose</a:t>
            </a:r>
            <a:r>
              <a:rPr lang="en-GB" sz="1200" i="0" kern="1200" baseline="0">
                <a:solidFill>
                  <a:schemeClr val="tx1"/>
                </a:solidFill>
                <a:effectLst/>
                <a:latin typeface="+mn-lt"/>
                <a:ea typeface="+mn-ea"/>
                <a:cs typeface="+mn-cs"/>
              </a:rPr>
              <a:t> between </a:t>
            </a:r>
            <a:r>
              <a:rPr lang="en-GB" sz="1200" i="0" kern="1200">
                <a:solidFill>
                  <a:schemeClr val="tx1"/>
                </a:solidFill>
                <a:effectLst/>
                <a:latin typeface="+mn-lt"/>
                <a:ea typeface="+mn-ea"/>
                <a:cs typeface="+mn-cs"/>
              </a:rPr>
              <a:t>preparing an assembly to deliver to other students, writing an article for a local or national newspaper, or creating a display for an area in their school or community. Divide the students into groups as necessary.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i="0" kern="1200">
              <a:solidFill>
                <a:schemeClr val="tx1"/>
              </a:solidFill>
              <a:effectLst/>
              <a:latin typeface="+mn-lt"/>
              <a:ea typeface="+mn-ea"/>
              <a:cs typeface="+mn-cs"/>
            </a:endParaRPr>
          </a:p>
          <a:p>
            <a:r>
              <a:rPr lang="en-GB" sz="1200" kern="1200">
                <a:solidFill>
                  <a:schemeClr val="tx1"/>
                </a:solidFill>
                <a:effectLst/>
                <a:latin typeface="+mn-lt"/>
                <a:ea typeface="+mn-ea"/>
                <a:cs typeface="+mn-cs"/>
              </a:rPr>
              <a:t>After 40 minutes, ask each group to feedback:</a:t>
            </a:r>
            <a:r>
              <a:rPr lang="en-GB" sz="1200" kern="1200" baseline="0">
                <a:solidFill>
                  <a:schemeClr val="tx1"/>
                </a:solidFill>
                <a:effectLst/>
                <a:latin typeface="+mn-lt"/>
                <a:ea typeface="+mn-ea"/>
                <a:cs typeface="+mn-cs"/>
              </a:rPr>
              <a:t> </a:t>
            </a:r>
            <a:r>
              <a:rPr lang="en-GB" sz="1200" kern="1200">
                <a:solidFill>
                  <a:schemeClr val="tx1"/>
                </a:solidFill>
                <a:effectLst/>
                <a:latin typeface="+mn-lt"/>
                <a:ea typeface="+mn-ea"/>
                <a:cs typeface="+mn-cs"/>
              </a:rPr>
              <a:t>How do feel about your campaign so far?</a:t>
            </a:r>
            <a:r>
              <a:rPr lang="en-GB" sz="1200" kern="1200" baseline="0">
                <a:solidFill>
                  <a:schemeClr val="tx1"/>
                </a:solidFill>
                <a:effectLst/>
                <a:latin typeface="+mn-lt"/>
                <a:ea typeface="+mn-ea"/>
                <a:cs typeface="+mn-cs"/>
              </a:rPr>
              <a:t> </a:t>
            </a:r>
            <a:r>
              <a:rPr lang="en-GB" sz="1200" kern="1200">
                <a:solidFill>
                  <a:schemeClr val="tx1"/>
                </a:solidFill>
                <a:effectLst/>
                <a:latin typeface="+mn-lt"/>
                <a:ea typeface="+mn-ea"/>
                <a:cs typeface="+mn-cs"/>
              </a:rPr>
              <a:t>How could you improve it?</a:t>
            </a:r>
          </a:p>
          <a:p>
            <a:endParaRPr lang="en-GB"/>
          </a:p>
        </p:txBody>
      </p:sp>
      <p:sp>
        <p:nvSpPr>
          <p:cNvPr id="4" name="Slide Number Placeholder 3"/>
          <p:cNvSpPr>
            <a:spLocks noGrp="1"/>
          </p:cNvSpPr>
          <p:nvPr>
            <p:ph type="sldNum" sz="quarter" idx="10"/>
          </p:nvPr>
        </p:nvSpPr>
        <p:spPr/>
        <p:txBody>
          <a:bodyPr/>
          <a:lstStyle/>
          <a:p>
            <a:fld id="{E67DAC20-89BE-445E-BE35-A7A7D28CB5EF}" type="slidenum">
              <a:rPr lang="en-GB" smtClean="0"/>
              <a:pPr/>
              <a:t>6</a:t>
            </a:fld>
            <a:endParaRPr lang="en-GB"/>
          </a:p>
        </p:txBody>
      </p:sp>
    </p:spTree>
    <p:extLst>
      <p:ext uri="{BB962C8B-B14F-4D97-AF65-F5344CB8AC3E}">
        <p14:creationId xmlns:p14="http://schemas.microsoft.com/office/powerpoint/2010/main" val="6555914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u="sng" kern="1200">
                <a:solidFill>
                  <a:schemeClr val="tx1"/>
                </a:solidFill>
                <a:effectLst/>
                <a:latin typeface="+mn-lt"/>
                <a:ea typeface="+mn-ea"/>
                <a:cs typeface="+mn-cs"/>
              </a:rPr>
              <a:t>Plenary</a:t>
            </a:r>
            <a:r>
              <a:rPr lang="en-GB" sz="1200" u="sng" kern="1200" baseline="0">
                <a:solidFill>
                  <a:schemeClr val="tx1"/>
                </a:solidFill>
                <a:effectLst/>
                <a:latin typeface="+mn-lt"/>
                <a:ea typeface="+mn-ea"/>
                <a:cs typeface="+mn-cs"/>
              </a:rPr>
              <a:t> – 10 mins</a:t>
            </a:r>
          </a:p>
          <a:p>
            <a:endParaRPr lang="en-GB" sz="1200" kern="1200" baseline="0">
              <a:solidFill>
                <a:schemeClr val="tx1"/>
              </a:solidFill>
              <a:effectLst/>
              <a:latin typeface="+mn-lt"/>
              <a:ea typeface="+mn-ea"/>
              <a:cs typeface="+mn-cs"/>
            </a:endParaRPr>
          </a:p>
          <a:p>
            <a:r>
              <a:rPr lang="en-GB" sz="1200" kern="1200">
                <a:solidFill>
                  <a:schemeClr val="tx1"/>
                </a:solidFill>
                <a:effectLst/>
                <a:latin typeface="+mn-lt"/>
                <a:ea typeface="+mn-ea"/>
                <a:cs typeface="+mn-cs"/>
              </a:rPr>
              <a:t>Ask students to think back to the first session, when they were discussing the biggest challenges that people face today. How did they feel? Do they feel any differently now? </a:t>
            </a:r>
          </a:p>
          <a:p>
            <a:endParaRPr lang="en-GB" sz="1200" kern="1200">
              <a:solidFill>
                <a:schemeClr val="tx1"/>
              </a:solidFill>
              <a:effectLst/>
              <a:latin typeface="+mn-lt"/>
              <a:ea typeface="+mn-ea"/>
              <a:cs typeface="+mn-cs"/>
            </a:endParaRPr>
          </a:p>
          <a:p>
            <a:r>
              <a:rPr lang="en-GB" sz="1200" kern="1200">
                <a:solidFill>
                  <a:schemeClr val="tx1"/>
                </a:solidFill>
                <a:effectLst/>
                <a:latin typeface="+mn-lt"/>
                <a:ea typeface="+mn-ea"/>
                <a:cs typeface="+mn-cs"/>
              </a:rPr>
              <a:t>Students might mention that they feel more positive, with more of an awareness of different solutions people are taking to tackle the challenges that face their communities.  </a:t>
            </a:r>
          </a:p>
          <a:p>
            <a:r>
              <a:rPr lang="en-GB" sz="1200" kern="1200">
                <a:solidFill>
                  <a:schemeClr val="tx1"/>
                </a:solidFill>
                <a:effectLst/>
                <a:latin typeface="+mn-lt"/>
                <a:ea typeface="+mn-ea"/>
                <a:cs typeface="+mn-cs"/>
              </a:rPr>
              <a:t> </a:t>
            </a:r>
          </a:p>
          <a:p>
            <a:r>
              <a:rPr lang="en-GB" sz="1200" kern="1200">
                <a:solidFill>
                  <a:schemeClr val="tx1"/>
                </a:solidFill>
                <a:effectLst/>
                <a:latin typeface="+mn-lt"/>
                <a:ea typeface="+mn-ea"/>
                <a:cs typeface="+mn-cs"/>
              </a:rPr>
              <a:t>Recap with students that just like the Barefoot Solar Mamas, that through our sessions we have moved from problems to finding solutions through STEM. To make the world a more just place we need to act with our communities in mind and be innovative and creative in our approach to challenges. </a:t>
            </a:r>
          </a:p>
          <a:p>
            <a:endParaRPr lang="en-GB" sz="1200" kern="1200">
              <a:solidFill>
                <a:schemeClr val="tx1"/>
              </a:solidFill>
              <a:effectLst/>
              <a:latin typeface="+mn-lt"/>
              <a:ea typeface="+mn-ea"/>
              <a:cs typeface="+mn-cs"/>
            </a:endParaRPr>
          </a:p>
          <a:p>
            <a:r>
              <a:rPr lang="en-GB" sz="1200" kern="1200">
                <a:solidFill>
                  <a:schemeClr val="tx1"/>
                </a:solidFill>
                <a:effectLst/>
                <a:latin typeface="+mn-lt"/>
                <a:ea typeface="+mn-ea"/>
                <a:cs typeface="+mn-cs"/>
              </a:rPr>
              <a:t>Students watch Barefoot film, parts 1, 2 &amp; 3. </a:t>
            </a:r>
          </a:p>
          <a:p>
            <a:r>
              <a:rPr lang="en-GB" sz="1200" kern="1200">
                <a:solidFill>
                  <a:schemeClr val="tx1"/>
                </a:solidFill>
                <a:effectLst/>
                <a:latin typeface="+mn-lt"/>
                <a:ea typeface="+mn-ea"/>
                <a:cs typeface="+mn-cs"/>
              </a:rPr>
              <a:t> </a:t>
            </a:r>
          </a:p>
          <a:p>
            <a:r>
              <a:rPr lang="en-GB" sz="1200" kern="1200">
                <a:solidFill>
                  <a:schemeClr val="tx1"/>
                </a:solidFill>
                <a:effectLst/>
                <a:latin typeface="+mn-lt"/>
                <a:ea typeface="+mn-ea"/>
                <a:cs typeface="+mn-cs"/>
              </a:rPr>
              <a:t>Ask students to think about the question "how will I play my part to help my community?", writing their thoughts on post-it notes. Students stick these to a piece of flipchart paper/to the wall as they leave the session.</a:t>
            </a:r>
          </a:p>
          <a:p>
            <a:r>
              <a:rPr lang="en-GB" sz="1200" b="1" kern="1200">
                <a:solidFill>
                  <a:schemeClr val="tx1"/>
                </a:solidFill>
                <a:effectLst/>
                <a:latin typeface="+mn-lt"/>
                <a:ea typeface="+mn-ea"/>
                <a:cs typeface="+mn-cs"/>
              </a:rPr>
              <a:t> </a:t>
            </a:r>
            <a:endParaRPr lang="en-GB" sz="1200" kern="1200">
              <a:solidFill>
                <a:schemeClr val="tx1"/>
              </a:solidFill>
              <a:effectLst/>
              <a:latin typeface="+mn-lt"/>
              <a:ea typeface="+mn-ea"/>
              <a:cs typeface="+mn-cs"/>
            </a:endParaRPr>
          </a:p>
          <a:p>
            <a:r>
              <a:rPr lang="en-GB" sz="1200" kern="1200">
                <a:solidFill>
                  <a:schemeClr val="tx1"/>
                </a:solidFill>
                <a:effectLst/>
                <a:latin typeface="+mn-lt"/>
                <a:ea typeface="+mn-ea"/>
                <a:cs typeface="+mn-cs"/>
              </a:rPr>
              <a:t>Collect students' post-it notes – these will be used for evaluation.</a:t>
            </a:r>
          </a:p>
          <a:p>
            <a:endParaRPr lang="en-GB"/>
          </a:p>
          <a:p>
            <a:endParaRPr lang="en-GB"/>
          </a:p>
        </p:txBody>
      </p:sp>
      <p:sp>
        <p:nvSpPr>
          <p:cNvPr id="4" name="Slide Number Placeholder 3"/>
          <p:cNvSpPr>
            <a:spLocks noGrp="1"/>
          </p:cNvSpPr>
          <p:nvPr>
            <p:ph type="sldNum" sz="quarter" idx="10"/>
          </p:nvPr>
        </p:nvSpPr>
        <p:spPr/>
        <p:txBody>
          <a:bodyPr/>
          <a:lstStyle/>
          <a:p>
            <a:fld id="{E67DAC20-89BE-445E-BE35-A7A7D28CB5EF}" type="slidenum">
              <a:rPr lang="en-GB" smtClean="0"/>
              <a:pPr/>
              <a:t>7</a:t>
            </a:fld>
            <a:endParaRPr lang="en-GB"/>
          </a:p>
        </p:txBody>
      </p:sp>
    </p:spTree>
    <p:extLst>
      <p:ext uri="{BB962C8B-B14F-4D97-AF65-F5344CB8AC3E}">
        <p14:creationId xmlns:p14="http://schemas.microsoft.com/office/powerpoint/2010/main" val="3749644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3A05125-49DD-4683-8487-8C5CEE8EB394}" type="datetimeFigureOut">
              <a:rPr lang="en-GB" smtClean="0">
                <a:solidFill>
                  <a:prstClr val="black">
                    <a:tint val="75000"/>
                  </a:prstClr>
                </a:solidFill>
              </a:rPr>
              <a:pPr/>
              <a:t>13/09/2017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99578FF-2FDC-4387-BEE4-06C57AC082F7}"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3A05125-49DD-4683-8487-8C5CEE8EB394}" type="datetimeFigureOut">
              <a:rPr lang="en-GB" smtClean="0">
                <a:solidFill>
                  <a:prstClr val="black">
                    <a:tint val="75000"/>
                  </a:prstClr>
                </a:solidFill>
              </a:rPr>
              <a:pPr/>
              <a:t>13/09/2017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99578FF-2FDC-4387-BEE4-06C57AC082F7}"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3A05125-49DD-4683-8487-8C5CEE8EB394}" type="datetimeFigureOut">
              <a:rPr lang="en-GB" smtClean="0">
                <a:solidFill>
                  <a:prstClr val="black">
                    <a:tint val="75000"/>
                  </a:prstClr>
                </a:solidFill>
              </a:rPr>
              <a:pPr/>
              <a:t>13/09/2017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99578FF-2FDC-4387-BEE4-06C57AC082F7}"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3A05125-49DD-4683-8487-8C5CEE8EB394}" type="datetimeFigureOut">
              <a:rPr lang="en-GB" smtClean="0">
                <a:solidFill>
                  <a:prstClr val="black">
                    <a:tint val="75000"/>
                  </a:prstClr>
                </a:solidFill>
              </a:rPr>
              <a:pPr/>
              <a:t>13/09/2017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99578FF-2FDC-4387-BEE4-06C57AC082F7}"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A05125-49DD-4683-8487-8C5CEE8EB394}" type="datetimeFigureOut">
              <a:rPr lang="en-GB" smtClean="0">
                <a:solidFill>
                  <a:prstClr val="black">
                    <a:tint val="75000"/>
                  </a:prstClr>
                </a:solidFill>
              </a:rPr>
              <a:pPr/>
              <a:t>13/09/2017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99578FF-2FDC-4387-BEE4-06C57AC082F7}"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3A05125-49DD-4683-8487-8C5CEE8EB394}" type="datetimeFigureOut">
              <a:rPr lang="en-GB" smtClean="0">
                <a:solidFill>
                  <a:prstClr val="black">
                    <a:tint val="75000"/>
                  </a:prstClr>
                </a:solidFill>
              </a:rPr>
              <a:pPr/>
              <a:t>13/09/2017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A99578FF-2FDC-4387-BEE4-06C57AC082F7}"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3A05125-49DD-4683-8487-8C5CEE8EB394}" type="datetimeFigureOut">
              <a:rPr lang="en-GB" smtClean="0">
                <a:solidFill>
                  <a:prstClr val="black">
                    <a:tint val="75000"/>
                  </a:prstClr>
                </a:solidFill>
              </a:rPr>
              <a:pPr/>
              <a:t>13/09/2017</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A99578FF-2FDC-4387-BEE4-06C57AC082F7}"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3A05125-49DD-4683-8487-8C5CEE8EB394}" type="datetimeFigureOut">
              <a:rPr lang="en-GB" smtClean="0">
                <a:solidFill>
                  <a:prstClr val="black">
                    <a:tint val="75000"/>
                  </a:prstClr>
                </a:solidFill>
              </a:rPr>
              <a:pPr/>
              <a:t>13/09/2017</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A99578FF-2FDC-4387-BEE4-06C57AC082F7}"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A05125-49DD-4683-8487-8C5CEE8EB394}" type="datetimeFigureOut">
              <a:rPr lang="en-GB" smtClean="0">
                <a:solidFill>
                  <a:prstClr val="black">
                    <a:tint val="75000"/>
                  </a:prstClr>
                </a:solidFill>
              </a:rPr>
              <a:pPr/>
              <a:t>13/09/2017</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A99578FF-2FDC-4387-BEE4-06C57AC082F7}"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3A05125-49DD-4683-8487-8C5CEE8EB394}" type="datetimeFigureOut">
              <a:rPr lang="en-GB" smtClean="0">
                <a:solidFill>
                  <a:prstClr val="black">
                    <a:tint val="75000"/>
                  </a:prstClr>
                </a:solidFill>
              </a:rPr>
              <a:pPr/>
              <a:t>13/09/2017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A99578FF-2FDC-4387-BEE4-06C57AC082F7}"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3A05125-49DD-4683-8487-8C5CEE8EB394}" type="datetimeFigureOut">
              <a:rPr lang="en-GB" smtClean="0">
                <a:solidFill>
                  <a:prstClr val="black">
                    <a:tint val="75000"/>
                  </a:prstClr>
                </a:solidFill>
              </a:rPr>
              <a:pPr/>
              <a:t>13/09/2017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A99578FF-2FDC-4387-BEE4-06C57AC082F7}"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A05125-49DD-4683-8487-8C5CEE8EB394}" type="datetimeFigureOut">
              <a:rPr lang="en-GB" smtClean="0">
                <a:solidFill>
                  <a:prstClr val="black">
                    <a:tint val="75000"/>
                  </a:prstClr>
                </a:solidFill>
              </a:rPr>
              <a:pPr/>
              <a:t>13/09/2017</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9578FF-2FDC-4387-BEE4-06C57AC082F7}" type="slidenum">
              <a:rPr lang="en-GB" smtClean="0">
                <a:solidFill>
                  <a:prstClr val="black">
                    <a:tint val="75000"/>
                  </a:prstClr>
                </a:solidFill>
              </a:rPr>
              <a:pPr/>
              <a:t>‹#›</a:t>
            </a:fld>
            <a:endParaRPr lang="en-GB">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1.jpe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3.jpg"/><Relationship Id="rId10" Type="http://schemas.openxmlformats.org/officeDocument/2006/relationships/image" Target="../media/image9.png"/><Relationship Id="rId4" Type="http://schemas.openxmlformats.org/officeDocument/2006/relationships/image" Target="../media/image2.jpg"/><Relationship Id="rId9"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1743" y="1818063"/>
            <a:ext cx="9133756" cy="1008111"/>
          </a:xfrm>
        </p:spPr>
        <p:txBody>
          <a:bodyPr>
            <a:noAutofit/>
          </a:bodyPr>
          <a:lstStyle/>
          <a:p>
            <a:r>
              <a:rPr lang="en-GB" sz="3600" b="1" i="1">
                <a:solidFill>
                  <a:srgbClr val="008CA8"/>
                </a:solidFill>
              </a:rPr>
              <a:t>Barefoot Futures</a:t>
            </a:r>
            <a:endParaRPr lang="en-GB" sz="3600" b="1" i="1">
              <a:solidFill>
                <a:schemeClr val="tx1"/>
              </a:solidFill>
              <a:latin typeface="Verdana" pitchFamily="34" charset="0"/>
            </a:endParaRPr>
          </a:p>
          <a:p>
            <a:endParaRPr lang="en-GB" sz="2400" b="1">
              <a:solidFill>
                <a:schemeClr val="tx1"/>
              </a:solidFill>
              <a:latin typeface="Verdana" pitchFamily="34"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08304" y="5805264"/>
            <a:ext cx="1744732" cy="975935"/>
          </a:xfrm>
          <a:prstGeom prst="rect">
            <a:avLst/>
          </a:prstGeom>
        </p:spPr>
      </p:pic>
      <p:sp>
        <p:nvSpPr>
          <p:cNvPr id="6" name="Subtitle 2"/>
          <p:cNvSpPr txBox="1">
            <a:spLocks/>
          </p:cNvSpPr>
          <p:nvPr/>
        </p:nvSpPr>
        <p:spPr>
          <a:xfrm>
            <a:off x="-80720" y="3044713"/>
            <a:ext cx="9133756" cy="5013176"/>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GB" b="1" i="1">
                <a:solidFill>
                  <a:srgbClr val="008CA8"/>
                </a:solidFill>
              </a:rPr>
              <a:t>Session 3</a:t>
            </a:r>
          </a:p>
          <a:p>
            <a:r>
              <a:rPr lang="en-GB" b="1" i="1">
                <a:solidFill>
                  <a:srgbClr val="008CA8"/>
                </a:solidFill>
              </a:rPr>
              <a:t>Taking Action: </a:t>
            </a:r>
          </a:p>
          <a:p>
            <a:r>
              <a:rPr lang="en-GB" b="1" i="1">
                <a:solidFill>
                  <a:srgbClr val="008CA8"/>
                </a:solidFill>
              </a:rPr>
              <a:t>My role as a local and global citizen</a:t>
            </a:r>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029" y="113840"/>
            <a:ext cx="1442952" cy="1442952"/>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743" y="5551301"/>
            <a:ext cx="1229897" cy="1229897"/>
          </a:xfrm>
          <a:prstGeom prst="rect">
            <a:avLst/>
          </a:prstGeom>
        </p:spPr>
      </p:pic>
    </p:spTree>
    <p:extLst>
      <p:ext uri="{BB962C8B-B14F-4D97-AF65-F5344CB8AC3E}">
        <p14:creationId xmlns:p14="http://schemas.microsoft.com/office/powerpoint/2010/main" val="3010449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a:xfrm>
            <a:off x="10244" y="1844824"/>
            <a:ext cx="9133756" cy="5013176"/>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GB" b="1">
                <a:solidFill>
                  <a:srgbClr val="008CA8"/>
                </a:solidFill>
              </a:rPr>
              <a:t>Barefoot film, part 3:</a:t>
            </a:r>
          </a:p>
          <a:p>
            <a:endParaRPr lang="en-GB" sz="2800" b="1">
              <a:solidFill>
                <a:srgbClr val="008CA8"/>
              </a:solidFill>
            </a:endParaRPr>
          </a:p>
          <a:p>
            <a:r>
              <a:rPr lang="en-GB" sz="2800">
                <a:solidFill>
                  <a:srgbClr val="008CA8"/>
                </a:solidFill>
              </a:rPr>
              <a:t>What difference is electricity making to the lives of people in the village? </a:t>
            </a:r>
          </a:p>
          <a:p>
            <a:endParaRPr lang="en-GB" sz="2800">
              <a:solidFill>
                <a:srgbClr val="008CA8"/>
              </a:solidFill>
            </a:endParaRPr>
          </a:p>
          <a:p>
            <a:r>
              <a:rPr lang="en-GB" sz="2800">
                <a:solidFill>
                  <a:srgbClr val="008CA8"/>
                </a:solidFill>
              </a:rPr>
              <a:t>How is the Barefoot solar initiative helping to achieve the goals? Which 7 goals is it helping to meet? </a:t>
            </a:r>
            <a:endParaRPr lang="en-GB" sz="2800" i="1">
              <a:solidFill>
                <a:srgbClr val="008CA8"/>
              </a:solidFill>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11271" y="5786745"/>
            <a:ext cx="1744732" cy="975935"/>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996" y="95321"/>
            <a:ext cx="1442952" cy="1442952"/>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710" y="5532782"/>
            <a:ext cx="1229897" cy="1229897"/>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274638"/>
            <a:ext cx="9144000" cy="5916706"/>
          </a:xfrm>
        </p:spPr>
      </p:pic>
    </p:spTree>
    <p:extLst>
      <p:ext uri="{BB962C8B-B14F-4D97-AF65-F5344CB8AC3E}">
        <p14:creationId xmlns:p14="http://schemas.microsoft.com/office/powerpoint/2010/main" val="2867232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072" y="133350"/>
            <a:ext cx="8229600" cy="634082"/>
          </a:xfrm>
        </p:spPr>
        <p:txBody>
          <a:bodyPr>
            <a:normAutofit fontScale="90000"/>
          </a:bodyPr>
          <a:lstStyle/>
          <a:p>
            <a:r>
              <a:rPr lang="en-GB" sz="3600" b="1">
                <a:solidFill>
                  <a:srgbClr val="008CA8"/>
                </a:solidFill>
              </a:rPr>
              <a:t>Ideas for action</a:t>
            </a:r>
          </a:p>
        </p:txBody>
      </p:sp>
      <p:sp>
        <p:nvSpPr>
          <p:cNvPr id="3" name="Content Placeholder 2"/>
          <p:cNvSpPr>
            <a:spLocks noGrp="1"/>
          </p:cNvSpPr>
          <p:nvPr>
            <p:ph idx="1"/>
          </p:nvPr>
        </p:nvSpPr>
        <p:spPr>
          <a:xfrm>
            <a:off x="1630016" y="4729240"/>
            <a:ext cx="6273790" cy="864096"/>
          </a:xfrm>
        </p:spPr>
        <p:txBody>
          <a:bodyPr>
            <a:noAutofit/>
          </a:bodyPr>
          <a:lstStyle/>
          <a:p>
            <a:pPr marL="0" indent="0">
              <a:buNone/>
            </a:pPr>
            <a:r>
              <a:rPr lang="en-GB" sz="2400" i="1">
                <a:solidFill>
                  <a:srgbClr val="008CA8"/>
                </a:solidFill>
              </a:rPr>
              <a:t>How could you link these to activities that are already happening in your school?</a:t>
            </a:r>
          </a:p>
          <a:p>
            <a:pPr marL="0" indent="0">
              <a:buNone/>
            </a:pPr>
            <a:endParaRPr lang="en-GB" sz="2400" i="1">
              <a:solidFill>
                <a:srgbClr val="008CA8"/>
              </a:solidFill>
            </a:endParaRPr>
          </a:p>
          <a:p>
            <a:pPr marL="0" indent="0">
              <a:buNone/>
            </a:pPr>
            <a:r>
              <a:rPr lang="en-GB" sz="2400" i="1">
                <a:solidFill>
                  <a:srgbClr val="008CA8"/>
                </a:solidFill>
              </a:rPr>
              <a:t>What are the actions you can take right away, and which are longer term actions?</a:t>
            </a:r>
          </a:p>
          <a:p>
            <a:pPr marL="0" indent="0">
              <a:buNone/>
            </a:pPr>
            <a:endParaRPr lang="en-GB" sz="2400" i="1">
              <a:solidFill>
                <a:srgbClr val="008CA8"/>
              </a:solidFill>
            </a:endParaRPr>
          </a:p>
          <a:p>
            <a:endParaRPr lang="en-GB" sz="240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11271" y="5786745"/>
            <a:ext cx="1744732" cy="975935"/>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996" y="95321"/>
            <a:ext cx="1442952" cy="1442952"/>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710" y="5532782"/>
            <a:ext cx="1229897" cy="1229897"/>
          </a:xfrm>
          <a:prstGeom prst="rect">
            <a:avLst/>
          </a:prstGeom>
        </p:spPr>
      </p:pic>
      <p:pic>
        <p:nvPicPr>
          <p:cNvPr id="4" name="Picture 3"/>
          <p:cNvPicPr>
            <a:picLocks noChangeAspect="1"/>
          </p:cNvPicPr>
          <p:nvPr/>
        </p:nvPicPr>
        <p:blipFill>
          <a:blip r:embed="rId6"/>
          <a:stretch>
            <a:fillRect/>
          </a:stretch>
        </p:blipFill>
        <p:spPr>
          <a:xfrm>
            <a:off x="2021057" y="2212502"/>
            <a:ext cx="1187325" cy="1198853"/>
          </a:xfrm>
          <a:prstGeom prst="rect">
            <a:avLst/>
          </a:prstGeom>
        </p:spPr>
      </p:pic>
      <p:sp>
        <p:nvSpPr>
          <p:cNvPr id="8" name="TextBox 7"/>
          <p:cNvSpPr txBox="1"/>
          <p:nvPr/>
        </p:nvSpPr>
        <p:spPr>
          <a:xfrm>
            <a:off x="1630016" y="685800"/>
            <a:ext cx="7056784" cy="1938992"/>
          </a:xfrm>
          <a:prstGeom prst="rect">
            <a:avLst/>
          </a:prstGeom>
          <a:noFill/>
        </p:spPr>
        <p:txBody>
          <a:bodyPr wrap="square" rtlCol="0" anchor="t">
            <a:spAutoFit/>
          </a:bodyPr>
          <a:lstStyle/>
          <a:p>
            <a:r>
              <a:rPr lang="en-GB" sz="2400" i="1">
                <a:solidFill>
                  <a:srgbClr val="008CA8"/>
                </a:solidFill>
              </a:rPr>
              <a:t>What group actions, as well as individual actions, could you take that will help to achieve the 7 Sustainable Development Goals that link to the Barefoot project?</a:t>
            </a:r>
          </a:p>
          <a:p>
            <a:endParaRPr lang="en-GB" sz="2400" i="1">
              <a:solidFill>
                <a:srgbClr val="008CA8"/>
              </a:solidFill>
            </a:endParaRPr>
          </a:p>
          <a:p>
            <a:endParaRPr lang="en-GB" sz="2400"/>
          </a:p>
        </p:txBody>
      </p:sp>
      <p:pic>
        <p:nvPicPr>
          <p:cNvPr id="9" name="Picture 8"/>
          <p:cNvPicPr>
            <a:picLocks noChangeAspect="1"/>
          </p:cNvPicPr>
          <p:nvPr/>
        </p:nvPicPr>
        <p:blipFill>
          <a:blip r:embed="rId7"/>
          <a:stretch>
            <a:fillRect/>
          </a:stretch>
        </p:blipFill>
        <p:spPr>
          <a:xfrm>
            <a:off x="3242660" y="2212503"/>
            <a:ext cx="1198852" cy="1198852"/>
          </a:xfrm>
          <a:prstGeom prst="rect">
            <a:avLst/>
          </a:prstGeom>
        </p:spPr>
      </p:pic>
      <p:pic>
        <p:nvPicPr>
          <p:cNvPr id="10" name="Picture 9"/>
          <p:cNvPicPr>
            <a:picLocks noChangeAspect="1"/>
          </p:cNvPicPr>
          <p:nvPr/>
        </p:nvPicPr>
        <p:blipFill>
          <a:blip r:embed="rId8"/>
          <a:stretch>
            <a:fillRect/>
          </a:stretch>
        </p:blipFill>
        <p:spPr>
          <a:xfrm>
            <a:off x="4475790" y="2226605"/>
            <a:ext cx="1210606" cy="1198852"/>
          </a:xfrm>
          <a:prstGeom prst="rect">
            <a:avLst/>
          </a:prstGeom>
        </p:spPr>
      </p:pic>
      <p:pic>
        <p:nvPicPr>
          <p:cNvPr id="11" name="Picture 10"/>
          <p:cNvPicPr>
            <a:picLocks noChangeAspect="1"/>
          </p:cNvPicPr>
          <p:nvPr/>
        </p:nvPicPr>
        <p:blipFill>
          <a:blip r:embed="rId9"/>
          <a:stretch>
            <a:fillRect/>
          </a:stretch>
        </p:blipFill>
        <p:spPr>
          <a:xfrm>
            <a:off x="2021283" y="3467502"/>
            <a:ext cx="1187099" cy="1187099"/>
          </a:xfrm>
          <a:prstGeom prst="rect">
            <a:avLst/>
          </a:prstGeom>
        </p:spPr>
      </p:pic>
      <p:pic>
        <p:nvPicPr>
          <p:cNvPr id="12" name="Picture 11"/>
          <p:cNvPicPr>
            <a:picLocks noChangeAspect="1"/>
          </p:cNvPicPr>
          <p:nvPr/>
        </p:nvPicPr>
        <p:blipFill>
          <a:blip r:embed="rId10"/>
          <a:stretch>
            <a:fillRect/>
          </a:stretch>
        </p:blipFill>
        <p:spPr>
          <a:xfrm>
            <a:off x="3242660" y="3467503"/>
            <a:ext cx="1198852" cy="1187099"/>
          </a:xfrm>
          <a:prstGeom prst="rect">
            <a:avLst/>
          </a:prstGeom>
        </p:spPr>
      </p:pic>
      <p:pic>
        <p:nvPicPr>
          <p:cNvPr id="13" name="Picture 12"/>
          <p:cNvPicPr>
            <a:picLocks noChangeAspect="1"/>
          </p:cNvPicPr>
          <p:nvPr/>
        </p:nvPicPr>
        <p:blipFill>
          <a:blip r:embed="rId11"/>
          <a:stretch>
            <a:fillRect/>
          </a:stretch>
        </p:blipFill>
        <p:spPr>
          <a:xfrm>
            <a:off x="4485101" y="3471474"/>
            <a:ext cx="1201295" cy="1189401"/>
          </a:xfrm>
          <a:prstGeom prst="rect">
            <a:avLst/>
          </a:prstGeom>
        </p:spPr>
      </p:pic>
      <p:pic>
        <p:nvPicPr>
          <p:cNvPr id="14" name="Picture 13"/>
          <p:cNvPicPr>
            <a:picLocks noChangeAspect="1"/>
          </p:cNvPicPr>
          <p:nvPr/>
        </p:nvPicPr>
        <p:blipFill>
          <a:blip r:embed="rId12"/>
          <a:stretch>
            <a:fillRect/>
          </a:stretch>
        </p:blipFill>
        <p:spPr>
          <a:xfrm>
            <a:off x="5724128" y="2819776"/>
            <a:ext cx="1211362" cy="1211362"/>
          </a:xfrm>
          <a:prstGeom prst="rect">
            <a:avLst/>
          </a:prstGeom>
        </p:spPr>
      </p:pic>
    </p:spTree>
    <p:extLst>
      <p:ext uri="{BB962C8B-B14F-4D97-AF65-F5344CB8AC3E}">
        <p14:creationId xmlns:p14="http://schemas.microsoft.com/office/powerpoint/2010/main" val="3831417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4365419" y="463732"/>
            <a:ext cx="0" cy="5876606"/>
          </a:xfrm>
          <a:prstGeom prst="line">
            <a:avLst/>
          </a:prstGeom>
        </p:spPr>
        <p:style>
          <a:lnRef idx="3">
            <a:schemeClr val="accent5"/>
          </a:lnRef>
          <a:fillRef idx="0">
            <a:schemeClr val="accent5"/>
          </a:fillRef>
          <a:effectRef idx="2">
            <a:schemeClr val="accent5"/>
          </a:effectRef>
          <a:fontRef idx="minor">
            <a:schemeClr val="tx1"/>
          </a:fontRef>
        </p:style>
      </p:cxnSp>
      <p:cxnSp>
        <p:nvCxnSpPr>
          <p:cNvPr id="7" name="Straight Connector 6"/>
          <p:cNvCxnSpPr/>
          <p:nvPr/>
        </p:nvCxnSpPr>
        <p:spPr>
          <a:xfrm>
            <a:off x="539552" y="3140968"/>
            <a:ext cx="7859216" cy="0"/>
          </a:xfrm>
          <a:prstGeom prst="line">
            <a:avLst/>
          </a:prstGeom>
        </p:spPr>
        <p:style>
          <a:lnRef idx="3">
            <a:schemeClr val="accent5"/>
          </a:lnRef>
          <a:fillRef idx="0">
            <a:schemeClr val="accent5"/>
          </a:fillRef>
          <a:effectRef idx="2">
            <a:schemeClr val="accent5"/>
          </a:effectRef>
          <a:fontRef idx="minor">
            <a:schemeClr val="tx1"/>
          </a:fontRef>
        </p:style>
      </p:cxnSp>
      <p:sp>
        <p:nvSpPr>
          <p:cNvPr id="9" name="TextBox 8"/>
          <p:cNvSpPr txBox="1"/>
          <p:nvPr/>
        </p:nvSpPr>
        <p:spPr>
          <a:xfrm>
            <a:off x="7812360" y="2636912"/>
            <a:ext cx="1159998" cy="369332"/>
          </a:xfrm>
          <a:prstGeom prst="rect">
            <a:avLst/>
          </a:prstGeom>
          <a:noFill/>
        </p:spPr>
        <p:txBody>
          <a:bodyPr wrap="none" rtlCol="0">
            <a:spAutoFit/>
          </a:bodyPr>
          <a:lstStyle/>
          <a:p>
            <a:r>
              <a:rPr lang="en-GB"/>
              <a:t>Long-term</a:t>
            </a:r>
          </a:p>
        </p:txBody>
      </p:sp>
      <p:sp>
        <p:nvSpPr>
          <p:cNvPr id="10" name="TextBox 9"/>
          <p:cNvSpPr txBox="1"/>
          <p:nvPr/>
        </p:nvSpPr>
        <p:spPr>
          <a:xfrm>
            <a:off x="107504" y="2611857"/>
            <a:ext cx="1216102" cy="369332"/>
          </a:xfrm>
          <a:prstGeom prst="rect">
            <a:avLst/>
          </a:prstGeom>
          <a:noFill/>
        </p:spPr>
        <p:txBody>
          <a:bodyPr wrap="none" rtlCol="0">
            <a:spAutoFit/>
          </a:bodyPr>
          <a:lstStyle/>
          <a:p>
            <a:r>
              <a:rPr lang="en-GB"/>
              <a:t>Short-term</a:t>
            </a:r>
          </a:p>
        </p:txBody>
      </p:sp>
      <p:sp>
        <p:nvSpPr>
          <p:cNvPr id="11" name="TextBox 10"/>
          <p:cNvSpPr txBox="1"/>
          <p:nvPr/>
        </p:nvSpPr>
        <p:spPr>
          <a:xfrm>
            <a:off x="3486988" y="6340338"/>
            <a:ext cx="1737976" cy="369332"/>
          </a:xfrm>
          <a:prstGeom prst="rect">
            <a:avLst/>
          </a:prstGeom>
          <a:noFill/>
        </p:spPr>
        <p:txBody>
          <a:bodyPr wrap="none" rtlCol="0">
            <a:spAutoFit/>
          </a:bodyPr>
          <a:lstStyle/>
          <a:p>
            <a:r>
              <a:rPr lang="en-GB"/>
              <a:t>Individual action</a:t>
            </a:r>
          </a:p>
        </p:txBody>
      </p:sp>
      <p:sp>
        <p:nvSpPr>
          <p:cNvPr id="12" name="TextBox 11"/>
          <p:cNvSpPr txBox="1"/>
          <p:nvPr/>
        </p:nvSpPr>
        <p:spPr>
          <a:xfrm>
            <a:off x="3652353" y="16914"/>
            <a:ext cx="1407245" cy="369332"/>
          </a:xfrm>
          <a:prstGeom prst="rect">
            <a:avLst/>
          </a:prstGeom>
          <a:noFill/>
        </p:spPr>
        <p:txBody>
          <a:bodyPr wrap="none" rtlCol="0">
            <a:spAutoFit/>
          </a:bodyPr>
          <a:lstStyle/>
          <a:p>
            <a:r>
              <a:rPr lang="en-GB"/>
              <a:t>Group action</a:t>
            </a:r>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11271" y="5786745"/>
            <a:ext cx="1744732" cy="975935"/>
          </a:xfrm>
          <a:prstGeom prst="rect">
            <a:avLst/>
          </a:prstGeom>
        </p:spPr>
      </p:pic>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996" y="95321"/>
            <a:ext cx="1442952" cy="1442952"/>
          </a:xfrm>
          <a:prstGeom prst="rect">
            <a:avLst/>
          </a:prstGeom>
        </p:spPr>
      </p:pic>
      <p:pic>
        <p:nvPicPr>
          <p:cNvPr id="16" name="Picture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710" y="5532782"/>
            <a:ext cx="1229897" cy="1229897"/>
          </a:xfrm>
          <a:prstGeom prst="rect">
            <a:avLst/>
          </a:prstGeom>
        </p:spPr>
      </p:pic>
    </p:spTree>
    <p:extLst>
      <p:ext uri="{BB962C8B-B14F-4D97-AF65-F5344CB8AC3E}">
        <p14:creationId xmlns:p14="http://schemas.microsoft.com/office/powerpoint/2010/main" val="2635135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41" y="1052736"/>
            <a:ext cx="8025270" cy="653010"/>
          </a:xfrm>
        </p:spPr>
        <p:txBody>
          <a:bodyPr>
            <a:normAutofit fontScale="90000"/>
          </a:bodyPr>
          <a:lstStyle/>
          <a:p>
            <a:r>
              <a:rPr lang="en-GB" sz="3600" b="1">
                <a:solidFill>
                  <a:srgbClr val="008CA8"/>
                </a:solidFill>
              </a:rPr>
              <a:t>Tell everyone about the goals!</a:t>
            </a:r>
            <a:r>
              <a:rPr lang="en-GB" sz="2000"/>
              <a:t/>
            </a:r>
            <a:br>
              <a:rPr lang="en-GB" sz="2000"/>
            </a:br>
            <a:r>
              <a:rPr lang="en-GB" sz="2200">
                <a:solidFill>
                  <a:srgbClr val="008CA8"/>
                </a:solidFill>
              </a:rPr>
              <a:t>Create a campaign to tell others about the Sustainable Development Goals and raise awareness about taking action to achieve them.</a:t>
            </a:r>
            <a:r>
              <a:rPr lang="en-GB" sz="2200"/>
              <a:t/>
            </a:r>
            <a:br>
              <a:rPr lang="en-GB" sz="2200"/>
            </a:br>
            <a:r>
              <a:rPr lang="en-GB" sz="2200"/>
              <a:t/>
            </a:r>
            <a:br>
              <a:rPr lang="en-GB" sz="2200"/>
            </a:br>
            <a:r>
              <a:rPr lang="en-GB" sz="2200">
                <a:solidFill>
                  <a:srgbClr val="008CA8"/>
                </a:solidFill>
              </a:rPr>
              <a:t>You have the choice between 3 different activities…</a:t>
            </a:r>
            <a:r>
              <a:rPr lang="en-GB" sz="2200"/>
              <a:t/>
            </a:r>
            <a:br>
              <a:rPr lang="en-GB" sz="2200"/>
            </a:br>
            <a:r>
              <a:rPr lang="en-GB" sz="2200"/>
              <a:t/>
            </a:r>
            <a:br>
              <a:rPr lang="en-GB" sz="2200"/>
            </a:br>
            <a:endParaRPr lang="en-GB" sz="2200" i="1"/>
          </a:p>
        </p:txBody>
      </p:sp>
      <p:sp>
        <p:nvSpPr>
          <p:cNvPr id="3" name="Content Placeholder 2"/>
          <p:cNvSpPr>
            <a:spLocks noGrp="1"/>
          </p:cNvSpPr>
          <p:nvPr>
            <p:ph idx="1"/>
          </p:nvPr>
        </p:nvSpPr>
        <p:spPr>
          <a:xfrm>
            <a:off x="-66675" y="1371600"/>
            <a:ext cx="9124645" cy="4115157"/>
          </a:xfrm>
        </p:spPr>
        <p:txBody>
          <a:bodyPr>
            <a:normAutofit fontScale="92500" lnSpcReduction="10000"/>
          </a:bodyPr>
          <a:lstStyle/>
          <a:p>
            <a:pPr marL="0" indent="0">
              <a:buNone/>
            </a:pPr>
            <a:endParaRPr lang="en-GB" sz="2200">
              <a:solidFill>
                <a:srgbClr val="008CA8"/>
              </a:solidFill>
            </a:endParaRPr>
          </a:p>
          <a:p>
            <a:pPr marL="0" indent="0">
              <a:buNone/>
            </a:pPr>
            <a:endParaRPr lang="en-GB" sz="2200">
              <a:solidFill>
                <a:srgbClr val="008CA8"/>
              </a:solidFill>
            </a:endParaRPr>
          </a:p>
          <a:p>
            <a:pPr marL="0" indent="0">
              <a:buNone/>
            </a:pPr>
            <a:endParaRPr lang="en-GB" sz="2200">
              <a:solidFill>
                <a:srgbClr val="008CA8"/>
              </a:solidFill>
            </a:endParaRPr>
          </a:p>
          <a:p>
            <a:pPr marL="0" indent="0">
              <a:buNone/>
            </a:pPr>
            <a:r>
              <a:rPr lang="en-GB" sz="2200">
                <a:solidFill>
                  <a:srgbClr val="008CA8"/>
                </a:solidFill>
              </a:rPr>
              <a:t>1. Preparing an assembly to deliver to other students</a:t>
            </a:r>
          </a:p>
          <a:p>
            <a:pPr marL="0" indent="0">
              <a:buNone/>
            </a:pPr>
            <a:r>
              <a:rPr lang="en-GB" sz="2200">
                <a:solidFill>
                  <a:srgbClr val="008CA8"/>
                </a:solidFill>
              </a:rPr>
              <a:t>2. Creating a display to display in school or in your community</a:t>
            </a:r>
          </a:p>
          <a:p>
            <a:pPr marL="0" indent="0">
              <a:buNone/>
            </a:pPr>
            <a:r>
              <a:rPr lang="en-GB" sz="2200">
                <a:solidFill>
                  <a:srgbClr val="008CA8"/>
                </a:solidFill>
              </a:rPr>
              <a:t>3. Writing an article for a local or national newspaper</a:t>
            </a:r>
          </a:p>
          <a:p>
            <a:pPr marL="0" indent="0">
              <a:buNone/>
            </a:pPr>
            <a:endParaRPr lang="en-GB" sz="2200">
              <a:solidFill>
                <a:srgbClr val="008CA8"/>
              </a:solidFill>
            </a:endParaRPr>
          </a:p>
          <a:p>
            <a:pPr marL="0" indent="0">
              <a:buNone/>
            </a:pPr>
            <a:r>
              <a:rPr lang="en-GB" sz="2200">
                <a:solidFill>
                  <a:srgbClr val="008CA8"/>
                </a:solidFill>
              </a:rPr>
              <a:t>For each activity, make sure you are giving people ideas for taking action, such as:-</a:t>
            </a:r>
          </a:p>
          <a:p>
            <a:pPr marL="285750" indent="-285750"/>
            <a:r>
              <a:rPr lang="en-GB" sz="2200">
                <a:solidFill>
                  <a:srgbClr val="008CA8"/>
                </a:solidFill>
              </a:rPr>
              <a:t>Contacting local and national charities to find out how they can help.</a:t>
            </a:r>
          </a:p>
          <a:p>
            <a:pPr marL="285750" indent="-285750"/>
            <a:r>
              <a:rPr lang="en-GB" sz="2200">
                <a:solidFill>
                  <a:srgbClr val="008CA8"/>
                </a:solidFill>
              </a:rPr>
              <a:t>Taking part in clean-up campaigns, such as cleaning rubbish from a public area.</a:t>
            </a:r>
          </a:p>
          <a:p>
            <a:pPr marL="285750" indent="-285750"/>
            <a:r>
              <a:rPr lang="en-GB" sz="2200">
                <a:solidFill>
                  <a:srgbClr val="008CA8"/>
                </a:solidFill>
              </a:rPr>
              <a:t>Writing to local and government representatives to tell them what you think they should do about one of the issues raised. They could include a petition!</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725" y="114300"/>
            <a:ext cx="1442952" cy="1442952"/>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743" y="5551301"/>
            <a:ext cx="1229897" cy="1229897"/>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308304" y="5805264"/>
            <a:ext cx="1744732" cy="975935"/>
          </a:xfrm>
          <a:prstGeom prst="rect">
            <a:avLst/>
          </a:prstGeom>
        </p:spPr>
      </p:pic>
      <p:sp>
        <p:nvSpPr>
          <p:cNvPr id="10" name="TextBox 9"/>
          <p:cNvSpPr txBox="1"/>
          <p:nvPr/>
        </p:nvSpPr>
        <p:spPr>
          <a:xfrm>
            <a:off x="1619672" y="5350642"/>
            <a:ext cx="5780323" cy="1631216"/>
          </a:xfrm>
          <a:prstGeom prst="rect">
            <a:avLst/>
          </a:prstGeom>
          <a:noFill/>
        </p:spPr>
        <p:txBody>
          <a:bodyPr wrap="square" rtlCol="0">
            <a:spAutoFit/>
          </a:bodyPr>
          <a:lstStyle/>
          <a:p>
            <a:pPr marL="285750" indent="-285750">
              <a:buFont typeface="Arial" panose="020B0604020202020204" pitchFamily="34" charset="0"/>
              <a:buChar char="•"/>
            </a:pPr>
            <a:r>
              <a:rPr lang="en-GB" sz="2000">
                <a:solidFill>
                  <a:srgbClr val="008CA8"/>
                </a:solidFill>
              </a:rPr>
              <a:t>Creating a project to protect the environment at school or in the local community – e.g. setting up recycling programs or community gardens, or sharing transport. </a:t>
            </a:r>
          </a:p>
          <a:p>
            <a:endParaRPr lang="en-GB" sz="2000"/>
          </a:p>
        </p:txBody>
      </p:sp>
    </p:spTree>
    <p:extLst>
      <p:ext uri="{BB962C8B-B14F-4D97-AF65-F5344CB8AC3E}">
        <p14:creationId xmlns:p14="http://schemas.microsoft.com/office/powerpoint/2010/main" val="226560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5421"/>
            <a:ext cx="8229600" cy="1143000"/>
          </a:xfrm>
        </p:spPr>
        <p:txBody>
          <a:bodyPr>
            <a:noAutofit/>
          </a:bodyPr>
          <a:lstStyle/>
          <a:p>
            <a:r>
              <a:rPr lang="en-GB" sz="3600" b="1" i="1">
                <a:solidFill>
                  <a:srgbClr val="008CA8"/>
                </a:solidFill>
              </a:rPr>
              <a:t>How will I play my part to help my community?</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08304" y="5805264"/>
            <a:ext cx="1744732" cy="975935"/>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029" y="113840"/>
            <a:ext cx="1442952" cy="1442952"/>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743" y="5551301"/>
            <a:ext cx="1229897" cy="1229897"/>
          </a:xfrm>
          <a:prstGeom prst="rect">
            <a:avLst/>
          </a:prstGeom>
        </p:spPr>
      </p:pic>
    </p:spTree>
    <p:extLst>
      <p:ext uri="{BB962C8B-B14F-4D97-AF65-F5344CB8AC3E}">
        <p14:creationId xmlns:p14="http://schemas.microsoft.com/office/powerpoint/2010/main" val="1523872720"/>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roject_x0020_type xmlns="af8c14c9-c23d-47e1-9141-e4d67dde01ad">
      <Value>Event</Value>
    </Project_x0020_type>
    <Project_x0020_Status xmlns="af8c14c9-c23d-47e1-9141-e4d67dde01ad">
      <Value>Live</Value>
    </Project_x0020_Statu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ECA40E284F4B949804BCB8A4CF5D6B2" ma:contentTypeVersion="11" ma:contentTypeDescription="Create a new document." ma:contentTypeScope="" ma:versionID="e025f18b2a37d1308b0a5a1353773323">
  <xsd:schema xmlns:xsd="http://www.w3.org/2001/XMLSchema" xmlns:xs="http://www.w3.org/2001/XMLSchema" xmlns:p="http://schemas.microsoft.com/office/2006/metadata/properties" xmlns:ns2="af8c14c9-c23d-47e1-9141-e4d67dde01ad" xmlns:ns3="43deecf5-2c82-4388-bdc1-f37f1730ae41" xmlns:ns4="2668ce6a-e093-48e8-a78a-4c35efa00c30" targetNamespace="http://schemas.microsoft.com/office/2006/metadata/properties" ma:root="true" ma:fieldsID="11880df5c1c629907b1a1d6f6e01cdf0" ns2:_="" ns3:_="" ns4:_="">
    <xsd:import namespace="af8c14c9-c23d-47e1-9141-e4d67dde01ad"/>
    <xsd:import namespace="43deecf5-2c82-4388-bdc1-f37f1730ae41"/>
    <xsd:import namespace="2668ce6a-e093-48e8-a78a-4c35efa00c30"/>
    <xsd:element name="properties">
      <xsd:complexType>
        <xsd:sequence>
          <xsd:element name="documentManagement">
            <xsd:complexType>
              <xsd:all>
                <xsd:element ref="ns2:Project_x0020_Status" minOccurs="0"/>
                <xsd:element ref="ns2:Project_x0020_type" minOccurs="0"/>
                <xsd:element ref="ns3:SharedWithUsers" minOccurs="0"/>
                <xsd:element ref="ns4:SharingHintHash" minOccurs="0"/>
                <xsd:element ref="ns4:SharedWithDetails" minOccurs="0"/>
                <xsd:element ref="ns4:LastSharedByUser" minOccurs="0"/>
                <xsd:element ref="ns4:LastSharedByTime"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f8c14c9-c23d-47e1-9141-e4d67dde01ad" elementFormDefault="qualified">
    <xsd:import namespace="http://schemas.microsoft.com/office/2006/documentManagement/types"/>
    <xsd:import namespace="http://schemas.microsoft.com/office/infopath/2007/PartnerControls"/>
    <xsd:element name="Project_x0020_Status" ma:index="8" nillable="true" ma:displayName="Project Status" ma:default="Live" ma:internalName="Project_x0020_Status" ma:requiredMultiChoice="true">
      <xsd:complexType>
        <xsd:complexContent>
          <xsd:extension base="dms:MultiChoice">
            <xsd:sequence>
              <xsd:element name="Value" maxOccurs="unbounded" minOccurs="0" nillable="true">
                <xsd:simpleType>
                  <xsd:restriction base="dms:Choice">
                    <xsd:enumeration value="Idea"/>
                    <xsd:enumeration value="Proposal"/>
                    <xsd:enumeration value="Live"/>
                    <xsd:enumeration value="Complete"/>
                  </xsd:restriction>
                </xsd:simpleType>
              </xsd:element>
            </xsd:sequence>
          </xsd:extension>
        </xsd:complexContent>
      </xsd:complexType>
    </xsd:element>
    <xsd:element name="Project_x0020_type" ma:index="9" nillable="true" ma:displayName="Project type" ma:default="Event" ma:internalName="Project_x0020_type">
      <xsd:complexType>
        <xsd:complexContent>
          <xsd:extension base="dms:MultiChoice">
            <xsd:sequence>
              <xsd:element name="Value" maxOccurs="unbounded" minOccurs="0" nillable="true">
                <xsd:simpleType>
                  <xsd:restriction base="dms:Choice">
                    <xsd:enumeration value="Event"/>
                    <xsd:enumeration value="Meeting"/>
                    <xsd:enumeration value="Resource"/>
                    <xsd:enumeration value="Evaluation"/>
                  </xsd:restriction>
                </xsd:simpleType>
              </xsd:element>
            </xsd:sequence>
          </xsd:extension>
        </xsd:complexContent>
      </xsd:complexType>
    </xsd:element>
    <xsd:element name="MediaServiceMetadata" ma:index="15" nillable="true" ma:displayName="MediaServiceMetadata" ma:description="" ma:hidden="true" ma:internalName="MediaServiceMetadata" ma:readOnly="true">
      <xsd:simpleType>
        <xsd:restriction base="dms:Note"/>
      </xsd:simpleType>
    </xsd:element>
    <xsd:element name="MediaServiceFastMetadata" ma:index="16" nillable="true" ma:displayName="MediaServiceFastMetadata" ma:description="" ma:hidden="true" ma:internalName="MediaServiceFastMetadata" ma:readOnly="true">
      <xsd:simpleType>
        <xsd:restriction base="dms:Note"/>
      </xsd:simpleType>
    </xsd:element>
    <xsd:element name="MediaServiceDateTaken" ma:index="17" nillable="true" ma:displayName="MediaServiceDateTaken" ma:description="" ma:hidden="true" ma:internalName="MediaServiceDateTaken" ma:readOnly="true">
      <xsd:simpleType>
        <xsd:restriction base="dms:Text"/>
      </xsd:simpleType>
    </xsd:element>
    <xsd:element name="MediaServiceAutoTags" ma:index="18"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3deecf5-2c82-4388-bdc1-f37f1730ae4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668ce6a-e093-48e8-a78a-4c35efa00c30" elementFormDefault="qualified">
    <xsd:import namespace="http://schemas.microsoft.com/office/2006/documentManagement/types"/>
    <xsd:import namespace="http://schemas.microsoft.com/office/infopath/2007/PartnerControls"/>
    <xsd:element name="SharingHintHash" ma:index="11" nillable="true" ma:displayName="Sharing Hint Hash" ma:internalName="SharingHintHash" ma:readOnly="true">
      <xsd:simpleType>
        <xsd:restriction base="dms:Text"/>
      </xsd:simple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description="" ma:internalName="LastSharedByUser" ma:readOnly="true">
      <xsd:simpleType>
        <xsd:restriction base="dms:Note">
          <xsd:maxLength value="255"/>
        </xsd:restriction>
      </xsd:simpleType>
    </xsd:element>
    <xsd:element name="LastSharedByTime" ma:index="14" nillable="true" ma:displayName="Last Shared By Time" ma:description=""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B987D45-C628-4981-9DF2-409222A3CD66}">
  <ds:schemaRefs>
    <ds:schemaRef ds:uri="http://purl.org/dc/elements/1.1/"/>
    <ds:schemaRef ds:uri="2668ce6a-e093-48e8-a78a-4c35efa00c30"/>
    <ds:schemaRef ds:uri="http://schemas.microsoft.com/office/2006/documentManagement/types"/>
    <ds:schemaRef ds:uri="43deecf5-2c82-4388-bdc1-f37f1730ae41"/>
    <ds:schemaRef ds:uri="http://purl.org/dc/terms/"/>
    <ds:schemaRef ds:uri="http://schemas.microsoft.com/office/infopath/2007/PartnerControls"/>
    <ds:schemaRef ds:uri="http://schemas.openxmlformats.org/package/2006/metadata/core-properties"/>
    <ds:schemaRef ds:uri="af8c14c9-c23d-47e1-9141-e4d67dde01ad"/>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52215444-12E4-4BCE-9615-51AB95CFF10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f8c14c9-c23d-47e1-9141-e4d67dde01ad"/>
    <ds:schemaRef ds:uri="43deecf5-2c82-4388-bdc1-f37f1730ae41"/>
    <ds:schemaRef ds:uri="2668ce6a-e093-48e8-a78a-4c35efa00c3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E84BD2E-5D0C-423C-9E29-A51533368AE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612</Words>
  <Application>Microsoft Office PowerPoint</Application>
  <PresentationFormat>On-screen Show (4:3)</PresentationFormat>
  <Paragraphs>83</Paragraphs>
  <Slides>7</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Verdana</vt:lpstr>
      <vt:lpstr>1_Office Theme</vt:lpstr>
      <vt:lpstr>PowerPoint Presentation</vt:lpstr>
      <vt:lpstr>PowerPoint Presentation</vt:lpstr>
      <vt:lpstr>PowerPoint Presentation</vt:lpstr>
      <vt:lpstr>Ideas for action</vt:lpstr>
      <vt:lpstr>PowerPoint Presentation</vt:lpstr>
      <vt:lpstr>Tell everyone about the goals! Create a campaign to tell others about the Sustainable Development Goals and raise awareness about taking action to achieve them.  You have the choice between 3 different activities…  </vt:lpstr>
      <vt:lpstr>How will I play my part to help my community?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Catherine Rennie</dc:creator>
  <cp:lastModifiedBy>Catherine Rennie</cp:lastModifiedBy>
  <cp:revision>2</cp:revision>
  <dcterms:modified xsi:type="dcterms:W3CDTF">2017-09-13T08:06:47Z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0x0101006ECA40E284F4B949804BCB8A4CF5D6B2</vt:lpwstr>
  </property>
</Properties>
</file>