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322" r:id="rId5"/>
    <p:sldId id="301" r:id="rId6"/>
    <p:sldId id="319" r:id="rId7"/>
    <p:sldId id="302" r:id="rId8"/>
    <p:sldId id="310" r:id="rId9"/>
    <p:sldId id="311" r:id="rId10"/>
    <p:sldId id="305" r:id="rId11"/>
    <p:sldId id="313" r:id="rId12"/>
    <p:sldId id="315" r:id="rId13"/>
    <p:sldId id="314" r:id="rId14"/>
    <p:sldId id="318" r:id="rId15"/>
    <p:sldId id="320" r:id="rId16"/>
    <p:sldId id="321" r:id="rId17"/>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23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DEB323FD-DE7F-415D-AF47-AA61936BC12B}" type="datetimeFigureOut">
              <a:rPr lang="en-GB" smtClean="0"/>
              <a:pPr/>
              <a:t>13/09/2017</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E67DAC20-89BE-445E-BE35-A7A7D28CB5EF}" type="slidenum">
              <a:rPr lang="en-GB" smtClean="0"/>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u="sng" baseline="0"/>
              <a:t>Getting started – 15 mins</a:t>
            </a:r>
          </a:p>
          <a:p>
            <a:pPr marL="0" marR="0" indent="0" algn="l" defTabSz="914400" rtl="0" eaLnBrk="1" fontAlgn="auto" latinLnBrk="0" hangingPunct="1">
              <a:lnSpc>
                <a:spcPct val="100000"/>
              </a:lnSpc>
              <a:spcBef>
                <a:spcPts val="0"/>
              </a:spcBef>
              <a:spcAft>
                <a:spcPts val="0"/>
              </a:spcAft>
              <a:buClrTx/>
              <a:buSzTx/>
              <a:buFontTx/>
              <a:buNone/>
              <a:tabLst/>
              <a:defRPr/>
            </a:pPr>
            <a:endParaRPr lang="en-GB" u="sng" baseline="0"/>
          </a:p>
          <a:p>
            <a:r>
              <a:rPr lang="en-GB" sz="1200" kern="1200">
                <a:solidFill>
                  <a:schemeClr val="tx1"/>
                </a:solidFill>
                <a:effectLst/>
                <a:latin typeface="+mn-lt"/>
                <a:ea typeface="+mn-ea"/>
                <a:cs typeface="+mn-cs"/>
              </a:rPr>
              <a:t>Students work in pairs to discuss what they learned about during the last session, and to agree on the most important thing they learned. </a:t>
            </a:r>
          </a:p>
          <a:p>
            <a:endParaRPr lang="en-GB" sz="1200" u="sng" kern="1200" baseline="0">
              <a:solidFill>
                <a:schemeClr val="tx1"/>
              </a:solidFill>
              <a:effectLst/>
              <a:latin typeface="+mn-lt"/>
              <a:ea typeface="+mn-ea"/>
              <a:cs typeface="+mn-cs"/>
            </a:endParaRPr>
          </a:p>
          <a:p>
            <a:r>
              <a:rPr lang="en-GB" sz="1200" kern="1200">
                <a:solidFill>
                  <a:schemeClr val="tx1"/>
                </a:solidFill>
                <a:effectLst/>
                <a:latin typeface="+mn-lt"/>
                <a:ea typeface="+mn-ea"/>
                <a:cs typeface="+mn-cs"/>
              </a:rPr>
              <a:t>Discussion of take-home task from session 1 (optional): Students share the positive actions they found out about related to achieving the SDGs. If students didn’t complete the task, ask them if they can think of any activities happening in their communities that will help to achieve the goals? </a:t>
            </a:r>
          </a:p>
          <a:p>
            <a:endParaRPr lang="en-GB" sz="1200" kern="1200">
              <a:solidFill>
                <a:schemeClr val="tx1"/>
              </a:solidFill>
              <a:effectLst/>
              <a:latin typeface="+mn-lt"/>
              <a:ea typeface="+mn-ea"/>
              <a:cs typeface="+mn-cs"/>
            </a:endParaRPr>
          </a:p>
          <a:p>
            <a:r>
              <a:rPr lang="en-GB" sz="1200" kern="1200">
                <a:solidFill>
                  <a:schemeClr val="tx1"/>
                </a:solidFill>
                <a:effectLst/>
                <a:latin typeface="+mn-lt"/>
                <a:ea typeface="+mn-ea"/>
                <a:cs typeface="+mn-cs"/>
              </a:rPr>
              <a:t>Emphasise with students that as their research showed, although there are many problems in the world, there are many ways to improve them. </a:t>
            </a:r>
          </a:p>
          <a:p>
            <a:endParaRPr lang="en-GB" u="sng" baseline="0"/>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p:txBody>
      </p:sp>
      <p:sp>
        <p:nvSpPr>
          <p:cNvPr id="4" name="Slide Number Placeholder 3"/>
          <p:cNvSpPr>
            <a:spLocks noGrp="1"/>
          </p:cNvSpPr>
          <p:nvPr>
            <p:ph type="sldNum" sz="quarter" idx="10"/>
          </p:nvPr>
        </p:nvSpPr>
        <p:spPr/>
        <p:txBody>
          <a:bodyPr/>
          <a:lstStyle/>
          <a:p>
            <a:fld id="{E67DAC20-89BE-445E-BE35-A7A7D28CB5EF}" type="slidenum">
              <a:rPr lang="en-GB" smtClean="0"/>
              <a:pPr/>
              <a:t>1</a:t>
            </a:fld>
            <a:endParaRPr lang="en-GB"/>
          </a:p>
        </p:txBody>
      </p:sp>
    </p:spTree>
    <p:extLst>
      <p:ext uri="{BB962C8B-B14F-4D97-AF65-F5344CB8AC3E}">
        <p14:creationId xmlns:p14="http://schemas.microsoft.com/office/powerpoint/2010/main" val="2896062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Students watch Barefoot film, part 2. Following the film, ask students</a:t>
            </a:r>
            <a:r>
              <a:rPr lang="en-GB" sz="1200" kern="1200" baseline="0">
                <a:solidFill>
                  <a:schemeClr val="tx1"/>
                </a:solidFill>
                <a:effectLst/>
                <a:latin typeface="+mn-lt"/>
                <a:ea typeface="+mn-ea"/>
                <a:cs typeface="+mn-cs"/>
              </a:rPr>
              <a:t>: </a:t>
            </a:r>
            <a:r>
              <a:rPr lang="en-GB" sz="1200" kern="1200">
                <a:solidFill>
                  <a:schemeClr val="tx1"/>
                </a:solidFill>
                <a:effectLst/>
                <a:latin typeface="+mn-lt"/>
                <a:ea typeface="+mn-ea"/>
                <a:cs typeface="+mn-cs"/>
              </a:rPr>
              <a:t>what are the women in the film learning? What will they be able to do with their new knowledge?</a:t>
            </a:r>
            <a:r>
              <a:rPr lang="en-GB" sz="1200" kern="1200" baseline="0">
                <a:solidFill>
                  <a:schemeClr val="tx1"/>
                </a:solidFill>
                <a:effectLst/>
                <a:latin typeface="+mn-lt"/>
                <a:ea typeface="+mn-ea"/>
                <a:cs typeface="+mn-cs"/>
              </a:rPr>
              <a:t> </a:t>
            </a:r>
            <a:r>
              <a:rPr lang="en-GB" sz="1200" kern="1200">
                <a:solidFill>
                  <a:schemeClr val="tx1"/>
                </a:solidFill>
                <a:effectLst/>
                <a:latin typeface="+mn-lt"/>
                <a:ea typeface="+mn-ea"/>
                <a:cs typeface="+mn-cs"/>
              </a:rPr>
              <a:t>How is this model an example of a long-term solution?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Elicit from students that the women are learning about solar energy, in order to ‘electrify’ (bring electricity to) their communities. As a result, the women will be able to go back home and teach others these engineering skills, bringing about positive long-term change.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p:txBody>
      </p:sp>
      <p:sp>
        <p:nvSpPr>
          <p:cNvPr id="4" name="Slide Number Placeholder 3"/>
          <p:cNvSpPr>
            <a:spLocks noGrp="1"/>
          </p:cNvSpPr>
          <p:nvPr>
            <p:ph type="sldNum" sz="quarter" idx="10"/>
          </p:nvPr>
        </p:nvSpPr>
        <p:spPr/>
        <p:txBody>
          <a:bodyPr/>
          <a:lstStyle/>
          <a:p>
            <a:fld id="{E67DAC20-89BE-445E-BE35-A7A7D28CB5EF}" type="slidenum">
              <a:rPr lang="en-GB" smtClean="0"/>
              <a:pPr/>
              <a:t>2</a:t>
            </a:fld>
            <a:endParaRPr lang="en-GB"/>
          </a:p>
        </p:txBody>
      </p:sp>
    </p:spTree>
    <p:extLst>
      <p:ext uri="{BB962C8B-B14F-4D97-AF65-F5344CB8AC3E}">
        <p14:creationId xmlns:p14="http://schemas.microsoft.com/office/powerpoint/2010/main" val="2015712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Ask students to identify which 7 SDGs the Barefoot project addresses.  </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effectLst/>
              </a:rPr>
              <a:t>These are: 1 – no poverty, 5 – gender equality, 7 – affordable and clean energy, 8 – decent work and economic growth, 10 – reduced inequalities, 12 – responsible consumption and production, 13 – climate action.</a:t>
            </a:r>
          </a:p>
          <a:p>
            <a:endParaRPr lang="en-GB"/>
          </a:p>
          <a:p>
            <a:r>
              <a:rPr lang="en-GB" sz="1200" kern="1200">
                <a:solidFill>
                  <a:schemeClr val="tx1"/>
                </a:solidFill>
                <a:effectLst/>
                <a:latin typeface="+mn-lt"/>
                <a:ea typeface="+mn-ea"/>
                <a:cs typeface="+mn-cs"/>
              </a:rPr>
              <a:t>Explain to students that there are many different ways of creating change to achieve the SDGs. The Barefoot project, which uses solar energy, is an example of a STEM innovation – people working creatively in Science, Technology, Engineering and Maths to find solutions to the world’s biggest challenges. STEM innovations are one way to help ensure we use our resources effectively and sustainably so they last over the long term. When someone develops a STEM solution that works, this can be shared across countries and across the world so that everyone can benefit</a:t>
            </a:r>
            <a:r>
              <a:rPr lang="en-GB" sz="1200" kern="1200">
                <a:solidFill>
                  <a:schemeClr val="tx1"/>
                </a:solidFill>
                <a:effectLst/>
              </a:rPr>
              <a:t>.</a:t>
            </a:r>
            <a:endParaRPr lang="en-GB"/>
          </a:p>
          <a:p>
            <a:endParaRPr lang="en-GB"/>
          </a:p>
        </p:txBody>
      </p:sp>
      <p:sp>
        <p:nvSpPr>
          <p:cNvPr id="4" name="Slide Number Placeholder 3"/>
          <p:cNvSpPr>
            <a:spLocks noGrp="1"/>
          </p:cNvSpPr>
          <p:nvPr>
            <p:ph type="sldNum" sz="quarter" idx="10"/>
          </p:nvPr>
        </p:nvSpPr>
        <p:spPr/>
        <p:txBody>
          <a:bodyPr/>
          <a:lstStyle/>
          <a:p>
            <a:fld id="{E67DAC20-89BE-445E-BE35-A7A7D28CB5EF}" type="slidenum">
              <a:rPr lang="en-GB" smtClean="0"/>
              <a:pPr/>
              <a:t>3</a:t>
            </a:fld>
            <a:endParaRPr lang="en-GB"/>
          </a:p>
        </p:txBody>
      </p:sp>
    </p:spTree>
    <p:extLst>
      <p:ext uri="{BB962C8B-B14F-4D97-AF65-F5344CB8AC3E}">
        <p14:creationId xmlns:p14="http://schemas.microsoft.com/office/powerpoint/2010/main" val="1774675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u="sng" baseline="0"/>
              <a:t>Examples of STEM solutions – 30 minutes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Divide the class into 5 groups, and give each group a case study of a different innovation.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In their groups, students discuss the following questions: What is the problem being solved? Who does the problem affect? How is the innovation a solution to the problem? What difference could it make?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Students present their innovation back to the group. </a:t>
            </a:r>
            <a:endParaRPr lang="en-GB" baseline="0"/>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p:txBody>
      </p:sp>
      <p:sp>
        <p:nvSpPr>
          <p:cNvPr id="4" name="Slide Number Placeholder 3"/>
          <p:cNvSpPr>
            <a:spLocks noGrp="1"/>
          </p:cNvSpPr>
          <p:nvPr>
            <p:ph type="sldNum" sz="quarter" idx="10"/>
          </p:nvPr>
        </p:nvSpPr>
        <p:spPr/>
        <p:txBody>
          <a:bodyPr/>
          <a:lstStyle/>
          <a:p>
            <a:fld id="{E67DAC20-89BE-445E-BE35-A7A7D28CB5EF}" type="slidenum">
              <a:rPr lang="en-GB" smtClean="0"/>
              <a:pPr/>
              <a:t>4</a:t>
            </a:fld>
            <a:endParaRPr lang="en-GB"/>
          </a:p>
        </p:txBody>
      </p:sp>
    </p:spTree>
    <p:extLst>
      <p:ext uri="{BB962C8B-B14F-4D97-AF65-F5344CB8AC3E}">
        <p14:creationId xmlns:p14="http://schemas.microsoft.com/office/powerpoint/2010/main" val="950720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Students vote on which they think is the best innovation, and which they think will have the biggest impact.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t>Ask students: </a:t>
            </a:r>
            <a:r>
              <a:rPr lang="en-GB" sz="1200">
                <a:solidFill>
                  <a:srgbClr val="008CA8"/>
                </a:solidFill>
              </a:rPr>
              <a:t>Do you have any ideas for an innovation to address a local or global challenge?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p:txBody>
      </p:sp>
      <p:sp>
        <p:nvSpPr>
          <p:cNvPr id="4" name="Slide Number Placeholder 3"/>
          <p:cNvSpPr>
            <a:spLocks noGrp="1"/>
          </p:cNvSpPr>
          <p:nvPr>
            <p:ph type="sldNum" sz="quarter" idx="10"/>
          </p:nvPr>
        </p:nvSpPr>
        <p:spPr/>
        <p:txBody>
          <a:bodyPr/>
          <a:lstStyle/>
          <a:p>
            <a:fld id="{E67DAC20-89BE-445E-BE35-A7A7D28CB5EF}" type="slidenum">
              <a:rPr lang="en-GB" smtClean="0"/>
              <a:pPr/>
              <a:t>5</a:t>
            </a:fld>
            <a:endParaRPr lang="en-GB"/>
          </a:p>
        </p:txBody>
      </p:sp>
    </p:spTree>
    <p:extLst>
      <p:ext uri="{BB962C8B-B14F-4D97-AF65-F5344CB8AC3E}">
        <p14:creationId xmlns:p14="http://schemas.microsoft.com/office/powerpoint/2010/main" val="3030195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u="sng" baseline="0"/>
              <a:t>Solar power in action – 30 mins</a:t>
            </a:r>
          </a:p>
          <a:p>
            <a:pPr marL="0" marR="0" indent="0" algn="l" defTabSz="914400" rtl="0" eaLnBrk="1" fontAlgn="auto" latinLnBrk="0" hangingPunct="1">
              <a:lnSpc>
                <a:spcPct val="100000"/>
              </a:lnSpc>
              <a:spcBef>
                <a:spcPts val="0"/>
              </a:spcBef>
              <a:spcAft>
                <a:spcPts val="0"/>
              </a:spcAft>
              <a:buClrTx/>
              <a:buSzTx/>
              <a:buFontTx/>
              <a:buNone/>
              <a:tabLst/>
              <a:defRPr/>
            </a:pPr>
            <a:endParaRPr lang="en-GB" u="sng" baseline="0"/>
          </a:p>
          <a:p>
            <a:r>
              <a:rPr lang="en-GB" sz="1200" kern="1200">
                <a:solidFill>
                  <a:schemeClr val="tx1"/>
                </a:solidFill>
                <a:effectLst/>
                <a:latin typeface="+mn-lt"/>
                <a:ea typeface="+mn-ea"/>
                <a:cs typeface="+mn-cs"/>
              </a:rPr>
              <a:t>Explain to students that they will be using a real-life example of a STEM innovation, by building their own solar power cars! </a:t>
            </a:r>
          </a:p>
          <a:p>
            <a:r>
              <a:rPr lang="en-GB" sz="1200" kern="1200">
                <a:solidFill>
                  <a:schemeClr val="tx1"/>
                </a:solidFill>
                <a:effectLst/>
                <a:latin typeface="+mn-lt"/>
                <a:ea typeface="+mn-ea"/>
                <a:cs typeface="+mn-cs"/>
              </a:rPr>
              <a:t> </a:t>
            </a:r>
          </a:p>
          <a:p>
            <a:r>
              <a:rPr lang="en-GB" sz="1200" kern="1200">
                <a:solidFill>
                  <a:schemeClr val="tx1"/>
                </a:solidFill>
                <a:effectLst/>
                <a:latin typeface="+mn-lt"/>
                <a:ea typeface="+mn-ea"/>
                <a:cs typeface="+mn-cs"/>
              </a:rPr>
              <a:t>Following the printed instructions, students work in pairs to build a solar powered car. </a:t>
            </a:r>
          </a:p>
          <a:p>
            <a:r>
              <a:rPr lang="en-GB" sz="1200" kern="1200">
                <a:solidFill>
                  <a:schemeClr val="tx1"/>
                </a:solidFill>
                <a:effectLst/>
                <a:latin typeface="+mn-lt"/>
                <a:ea typeface="+mn-ea"/>
                <a:cs typeface="+mn-cs"/>
              </a:rPr>
              <a:t>You could give a reward to the first 3 pairs to complete building their cars. </a:t>
            </a:r>
          </a:p>
          <a:p>
            <a:r>
              <a:rPr lang="en-GB" sz="1200" kern="1200">
                <a:solidFill>
                  <a:schemeClr val="tx1"/>
                </a:solidFill>
                <a:effectLst/>
                <a:latin typeface="+mn-lt"/>
                <a:ea typeface="+mn-ea"/>
                <a:cs typeface="+mn-cs"/>
              </a:rPr>
              <a:t> </a:t>
            </a:r>
          </a:p>
          <a:p>
            <a:r>
              <a:rPr lang="en-GB" sz="1200" kern="1200">
                <a:solidFill>
                  <a:schemeClr val="tx1"/>
                </a:solidFill>
                <a:effectLst/>
                <a:latin typeface="+mn-lt"/>
                <a:ea typeface="+mn-ea"/>
                <a:cs typeface="+mn-cs"/>
              </a:rPr>
              <a:t>At the end of the activity, as students: How easy was it to build your car? Did your car work right away? If not, why? How would this innovation work here, or in other countries in the region? </a:t>
            </a:r>
          </a:p>
          <a:p>
            <a:endParaRPr lang="en-GB" sz="1200" kern="1200">
              <a:solidFill>
                <a:schemeClr val="tx1"/>
              </a:solidFill>
              <a:effectLst/>
              <a:latin typeface="+mn-lt"/>
              <a:ea typeface="+mn-ea"/>
              <a:cs typeface="+mn-cs"/>
            </a:endParaRPr>
          </a:p>
          <a:p>
            <a:r>
              <a:rPr lang="en-GB" sz="1200" kern="1200">
                <a:solidFill>
                  <a:schemeClr val="tx1"/>
                </a:solidFill>
                <a:effectLst/>
                <a:latin typeface="+mn-lt"/>
                <a:ea typeface="+mn-ea"/>
                <a:cs typeface="+mn-cs"/>
              </a:rPr>
              <a:t>Explain to students that while STEM can help find solutions to problems, it’s important to think about whether they can be used everywhere, or if they need to be adapted for different places. For example, solar power might not work so well in a cloudy country!  </a:t>
            </a:r>
          </a:p>
          <a:p>
            <a:pPr marL="0" marR="0" indent="0" algn="l" defTabSz="914400" rtl="0" eaLnBrk="1" fontAlgn="auto" latinLnBrk="0" hangingPunct="1">
              <a:lnSpc>
                <a:spcPct val="100000"/>
              </a:lnSpc>
              <a:spcBef>
                <a:spcPts val="0"/>
              </a:spcBef>
              <a:spcAft>
                <a:spcPts val="0"/>
              </a:spcAft>
              <a:buClrTx/>
              <a:buSzTx/>
              <a:buFontTx/>
              <a:buNone/>
              <a:tabLst/>
              <a:defRPr/>
            </a:pPr>
            <a:endParaRPr lang="en-GB" u="sng" baseline="0"/>
          </a:p>
          <a:p>
            <a:pPr marL="0" marR="0" indent="0" algn="l" defTabSz="914400" rtl="0" eaLnBrk="1" fontAlgn="auto" latinLnBrk="0" hangingPunct="1">
              <a:lnSpc>
                <a:spcPct val="100000"/>
              </a:lnSpc>
              <a:spcBef>
                <a:spcPts val="0"/>
              </a:spcBef>
              <a:spcAft>
                <a:spcPts val="0"/>
              </a:spcAft>
              <a:buClrTx/>
              <a:buSzTx/>
              <a:buFontTx/>
              <a:buNone/>
              <a:tabLst/>
              <a:defRPr/>
            </a:pPr>
            <a:r>
              <a:rPr lang="en-GB" u="sng" baseline="0"/>
              <a:t>Plenary – 10 mins</a:t>
            </a:r>
          </a:p>
          <a:p>
            <a:pPr marL="0" marR="0" indent="0" algn="l" defTabSz="914400" rtl="0" eaLnBrk="1" fontAlgn="auto" latinLnBrk="0" hangingPunct="1">
              <a:lnSpc>
                <a:spcPct val="100000"/>
              </a:lnSpc>
              <a:spcBef>
                <a:spcPts val="0"/>
              </a:spcBef>
              <a:spcAft>
                <a:spcPts val="0"/>
              </a:spcAft>
              <a:buClrTx/>
              <a:buSzTx/>
              <a:buFontTx/>
              <a:buNone/>
              <a:tabLst/>
              <a:defRPr/>
            </a:pPr>
            <a:endParaRPr lang="en-GB" u="sng" baseline="0"/>
          </a:p>
          <a:p>
            <a:r>
              <a:rPr lang="en-GB">
                <a:effectLst/>
              </a:rPr>
              <a:t>Students write on separate post-it notes at least 3 things they learned during the session. This should include one thing about the Barefoot solar project, one thing about other STEM innovations, and one thing they learned from the solar car activity. </a:t>
            </a:r>
          </a:p>
          <a:p>
            <a:r>
              <a:rPr lang="en-GB">
                <a:effectLst/>
              </a:rPr>
              <a:t> </a:t>
            </a:r>
          </a:p>
          <a:p>
            <a:r>
              <a:rPr lang="en-GB">
                <a:effectLst/>
              </a:rPr>
              <a:t>Using a space that is divided into the 3 categories, students stick their post-it notes to the correct section and take a few minutes to read each other's feedback. </a:t>
            </a:r>
          </a:p>
          <a:p>
            <a:endParaRPr lang="en-GB">
              <a:effectLst/>
            </a:endParaRPr>
          </a:p>
          <a:p>
            <a:r>
              <a:rPr lang="en-GB">
                <a:effectLst/>
              </a:rPr>
              <a:t>Review with the group what they have learned</a:t>
            </a:r>
            <a:r>
              <a:rPr lang="en-GB" baseline="0">
                <a:effectLst/>
              </a:rPr>
              <a:t> &amp; c</a:t>
            </a:r>
            <a:r>
              <a:rPr lang="en-GB" sz="1200" kern="1200">
                <a:solidFill>
                  <a:schemeClr val="tx1"/>
                </a:solidFill>
                <a:effectLst/>
                <a:latin typeface="+mn-lt"/>
                <a:ea typeface="+mn-ea"/>
                <a:cs typeface="+mn-cs"/>
              </a:rPr>
              <a:t>ollect students' post-it notes – these will be used for evaluation.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p:txBody>
      </p:sp>
      <p:sp>
        <p:nvSpPr>
          <p:cNvPr id="4" name="Slide Number Placeholder 3"/>
          <p:cNvSpPr>
            <a:spLocks noGrp="1"/>
          </p:cNvSpPr>
          <p:nvPr>
            <p:ph type="sldNum" sz="quarter" idx="10"/>
          </p:nvPr>
        </p:nvSpPr>
        <p:spPr/>
        <p:txBody>
          <a:bodyPr/>
          <a:lstStyle/>
          <a:p>
            <a:fld id="{E67DAC20-89BE-445E-BE35-A7A7D28CB5EF}" type="slidenum">
              <a:rPr lang="en-GB" smtClean="0"/>
              <a:pPr/>
              <a:t>6</a:t>
            </a:fld>
            <a:endParaRPr lang="en-GB"/>
          </a:p>
        </p:txBody>
      </p:sp>
    </p:spTree>
    <p:extLst>
      <p:ext uri="{BB962C8B-B14F-4D97-AF65-F5344CB8AC3E}">
        <p14:creationId xmlns:p14="http://schemas.microsoft.com/office/powerpoint/2010/main" val="1334756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p:txBody>
      </p:sp>
      <p:sp>
        <p:nvSpPr>
          <p:cNvPr id="4" name="Slide Number Placeholder 3"/>
          <p:cNvSpPr>
            <a:spLocks noGrp="1"/>
          </p:cNvSpPr>
          <p:nvPr>
            <p:ph type="sldNum" sz="quarter" idx="10"/>
          </p:nvPr>
        </p:nvSpPr>
        <p:spPr/>
        <p:txBody>
          <a:bodyPr/>
          <a:lstStyle/>
          <a:p>
            <a:fld id="{E67DAC20-89BE-445E-BE35-A7A7D28CB5EF}" type="slidenum">
              <a:rPr lang="en-GB" smtClean="0"/>
              <a:pPr/>
              <a:t>7</a:t>
            </a:fld>
            <a:endParaRPr lang="en-GB"/>
          </a:p>
        </p:txBody>
      </p:sp>
    </p:spTree>
    <p:extLst>
      <p:ext uri="{BB962C8B-B14F-4D97-AF65-F5344CB8AC3E}">
        <p14:creationId xmlns:p14="http://schemas.microsoft.com/office/powerpoint/2010/main" val="2079606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p:txBody>
      </p:sp>
      <p:sp>
        <p:nvSpPr>
          <p:cNvPr id="4" name="Slide Number Placeholder 3"/>
          <p:cNvSpPr>
            <a:spLocks noGrp="1"/>
          </p:cNvSpPr>
          <p:nvPr>
            <p:ph type="sldNum" sz="quarter" idx="10"/>
          </p:nvPr>
        </p:nvSpPr>
        <p:spPr/>
        <p:txBody>
          <a:bodyPr/>
          <a:lstStyle/>
          <a:p>
            <a:fld id="{E67DAC20-89BE-445E-BE35-A7A7D28CB5EF}" type="slidenum">
              <a:rPr lang="en-GB" smtClean="0"/>
              <a:pPr/>
              <a:t>8</a:t>
            </a:fld>
            <a:endParaRPr lang="en-GB"/>
          </a:p>
        </p:txBody>
      </p:sp>
    </p:spTree>
    <p:extLst>
      <p:ext uri="{BB962C8B-B14F-4D97-AF65-F5344CB8AC3E}">
        <p14:creationId xmlns:p14="http://schemas.microsoft.com/office/powerpoint/2010/main" val="3307657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p:txBody>
      </p:sp>
      <p:sp>
        <p:nvSpPr>
          <p:cNvPr id="4" name="Slide Number Placeholder 3"/>
          <p:cNvSpPr>
            <a:spLocks noGrp="1"/>
          </p:cNvSpPr>
          <p:nvPr>
            <p:ph type="sldNum" sz="quarter" idx="10"/>
          </p:nvPr>
        </p:nvSpPr>
        <p:spPr/>
        <p:txBody>
          <a:bodyPr/>
          <a:lstStyle/>
          <a:p>
            <a:fld id="{E67DAC20-89BE-445E-BE35-A7A7D28CB5EF}" type="slidenum">
              <a:rPr lang="en-GB" smtClean="0"/>
              <a:pPr/>
              <a:t>9</a:t>
            </a:fld>
            <a:endParaRPr lang="en-GB"/>
          </a:p>
        </p:txBody>
      </p:sp>
    </p:spTree>
    <p:extLst>
      <p:ext uri="{BB962C8B-B14F-4D97-AF65-F5344CB8AC3E}">
        <p14:creationId xmlns:p14="http://schemas.microsoft.com/office/powerpoint/2010/main" val="911453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hyperlink" Target="http://bit.ly/2gC3Qvx"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bit.ly/2hxm0Ab"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bit.ly/2hx8ts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bit.ly/2gATvA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700808"/>
            <a:ext cx="9133756" cy="1008111"/>
          </a:xfrm>
        </p:spPr>
        <p:txBody>
          <a:bodyPr>
            <a:noAutofit/>
          </a:bodyPr>
          <a:lstStyle/>
          <a:p>
            <a:r>
              <a:rPr lang="en-GB" sz="3600" b="1" i="1">
                <a:solidFill>
                  <a:srgbClr val="008CA8"/>
                </a:solidFill>
              </a:rPr>
              <a:t>Barefoot Futures</a:t>
            </a:r>
          </a:p>
          <a:p>
            <a:endParaRPr lang="en-GB" sz="3600" b="1" i="1">
              <a:solidFill>
                <a:schemeClr val="tx1"/>
              </a:solidFill>
              <a:latin typeface="Verdana" pitchFamily="34" charset="0"/>
            </a:endParaRPr>
          </a:p>
          <a:p>
            <a:endParaRPr lang="en-GB" sz="2400" b="1">
              <a:solidFill>
                <a:schemeClr val="tx1"/>
              </a:solidFill>
              <a:latin typeface="Verdana"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5805264"/>
            <a:ext cx="1744732" cy="975935"/>
          </a:xfrm>
          <a:prstGeom prst="rect">
            <a:avLst/>
          </a:prstGeom>
        </p:spPr>
      </p:pic>
      <p:sp>
        <p:nvSpPr>
          <p:cNvPr id="5" name="Subtitle 2"/>
          <p:cNvSpPr txBox="1">
            <a:spLocks/>
          </p:cNvSpPr>
          <p:nvPr/>
        </p:nvSpPr>
        <p:spPr>
          <a:xfrm>
            <a:off x="-80720" y="2420888"/>
            <a:ext cx="9133756" cy="5013176"/>
          </a:xfrm>
          <a:prstGeom prst="rect">
            <a:avLst/>
          </a:prstGeom>
        </p:spPr>
        <p:txBody>
          <a:bodyPr vert="horz" lIns="91440" tIns="45720" rIns="91440" bIns="45720" rtlCol="0" anchor="t">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GB" sz="3600" b="1" i="1">
              <a:solidFill>
                <a:srgbClr val="008CA8"/>
              </a:solidFill>
            </a:endParaRPr>
          </a:p>
          <a:p>
            <a:r>
              <a:rPr lang="en-GB" sz="3600" b="1" i="1">
                <a:solidFill>
                  <a:srgbClr val="008CA8"/>
                </a:solidFill>
              </a:rPr>
              <a:t>Session 2</a:t>
            </a:r>
          </a:p>
          <a:p>
            <a:r>
              <a:rPr lang="en-GB" sz="3600" b="1" i="1">
                <a:solidFill>
                  <a:srgbClr val="008CA8"/>
                </a:solidFill>
              </a:rPr>
              <a:t>Working towards the Sustainable Development Goals: </a:t>
            </a:r>
          </a:p>
          <a:p>
            <a:r>
              <a:rPr lang="en-GB" sz="3600" b="1" i="1">
                <a:solidFill>
                  <a:srgbClr val="008CA8"/>
                </a:solidFill>
              </a:rPr>
              <a:t>STEM Solutions</a:t>
            </a:r>
          </a:p>
          <a:p>
            <a:endParaRPr lang="en-GB" sz="3600" i="1">
              <a:solidFill>
                <a:srgbClr val="008CA8"/>
              </a:solidFill>
            </a:endParaRP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029" y="113840"/>
            <a:ext cx="1442952" cy="1442952"/>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743" y="5551301"/>
            <a:ext cx="1229897" cy="1229897"/>
          </a:xfrm>
          <a:prstGeom prst="rect">
            <a:avLst/>
          </a:prstGeom>
        </p:spPr>
      </p:pic>
    </p:spTree>
    <p:extLst>
      <p:ext uri="{BB962C8B-B14F-4D97-AF65-F5344CB8AC3E}">
        <p14:creationId xmlns:p14="http://schemas.microsoft.com/office/powerpoint/2010/main" val="750435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348880"/>
            <a:ext cx="8532440" cy="1143000"/>
          </a:xfrm>
        </p:spPr>
        <p:txBody>
          <a:bodyPr>
            <a:normAutofit fontScale="90000"/>
          </a:bodyPr>
          <a:lstStyle/>
          <a:p>
            <a:pPr algn="l"/>
            <a:r>
              <a:rPr lang="en-GB" sz="2200"/>
              <a:t>With the Imagine Project we are rethinking the way bicycles will be made and supplied in the future.</a:t>
            </a:r>
            <a:br>
              <a:rPr lang="en-GB" sz="2200"/>
            </a:br>
            <a:r>
              <a:rPr lang="en-GB" sz="2200"/>
              <a:t/>
            </a:r>
            <a:br>
              <a:rPr lang="en-GB" sz="2200"/>
            </a:br>
            <a:r>
              <a:rPr lang="en-GB" sz="2200"/>
              <a:t>Ownership as we know it will become a thing of the past. Bicycles will be rented to the user and then returned to the factory when the user is finished with them. They will then be refurbished and rented to another rider. This will prevent precious raw materials going into landfill.</a:t>
            </a:r>
            <a:br>
              <a:rPr lang="en-GB" sz="2200"/>
            </a:br>
            <a:r>
              <a:rPr lang="en-GB" sz="2200"/>
              <a:t/>
            </a:r>
            <a:br>
              <a:rPr lang="en-GB" sz="2200"/>
            </a:br>
            <a:r>
              <a:rPr lang="en-GB" sz="2200"/>
              <a:t>We will have to make bikes that last for much longer than they do now so that we can rent them for as long as possible. The bicycles will be designed so that when they finally reach the end of their lives all raw materials can be separated and reused. This is known as a “closed loop” or “circular” supply chain.</a:t>
            </a:r>
            <a:br>
              <a:rPr lang="en-GB" sz="2200"/>
            </a:br>
            <a:r>
              <a:rPr lang="en-GB" sz="2200"/>
              <a:t/>
            </a:r>
            <a:br>
              <a:rPr lang="en-GB" sz="2200"/>
            </a:br>
            <a:endParaRPr lang="en-GB"/>
          </a:p>
        </p:txBody>
      </p:sp>
      <p:pic>
        <p:nvPicPr>
          <p:cNvPr id="1026" name="Picture 2" descr="https://s3.amazonaws.com/images.islabikes.co.uk/usercontent/img/col-12/3663.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4869160"/>
            <a:ext cx="2051720" cy="14498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51520" y="4509120"/>
            <a:ext cx="6048672" cy="2554545"/>
          </a:xfrm>
          <a:prstGeom prst="rect">
            <a:avLst/>
          </a:prstGeom>
          <a:noFill/>
        </p:spPr>
        <p:txBody>
          <a:bodyPr wrap="square" rtlCol="0">
            <a:spAutoFit/>
          </a:bodyPr>
          <a:lstStyle/>
          <a:p>
            <a:r>
              <a:rPr lang="en-GB" sz="2000"/>
              <a:t>Nothing will go into landfill, indeed, it's anticipated that raw materials will become so precious that businesses and governments will begin mining our landfill sites later this century to recover what was thrown away in the last. </a:t>
            </a:r>
            <a:br>
              <a:rPr lang="en-GB" sz="2000"/>
            </a:br>
            <a:endParaRPr lang="en-GB" sz="2000"/>
          </a:p>
          <a:p>
            <a:r>
              <a:rPr lang="en-GB" sz="2000"/>
              <a:t>Adapted from: </a:t>
            </a:r>
            <a:r>
              <a:rPr lang="en-GB" sz="2000">
                <a:hlinkClick r:id="rId3"/>
              </a:rPr>
              <a:t>http://bit.ly/2gC3Qvx</a:t>
            </a:r>
            <a:endParaRPr lang="en-GB" sz="2000"/>
          </a:p>
          <a:p>
            <a:endParaRPr lang="en-GB" sz="2000"/>
          </a:p>
        </p:txBody>
      </p:sp>
      <p:sp>
        <p:nvSpPr>
          <p:cNvPr id="5" name="TextBox 4"/>
          <p:cNvSpPr txBox="1"/>
          <p:nvPr/>
        </p:nvSpPr>
        <p:spPr>
          <a:xfrm>
            <a:off x="251520" y="116632"/>
            <a:ext cx="4549835" cy="461665"/>
          </a:xfrm>
          <a:prstGeom prst="rect">
            <a:avLst/>
          </a:prstGeom>
          <a:noFill/>
        </p:spPr>
        <p:txBody>
          <a:bodyPr wrap="none" rtlCol="0">
            <a:spAutoFit/>
          </a:bodyPr>
          <a:lstStyle/>
          <a:p>
            <a:r>
              <a:rPr lang="en-GB" sz="2400" b="1"/>
              <a:t>Re-thinking the way we use things</a:t>
            </a:r>
          </a:p>
        </p:txBody>
      </p:sp>
    </p:spTree>
    <p:extLst>
      <p:ext uri="{BB962C8B-B14F-4D97-AF65-F5344CB8AC3E}">
        <p14:creationId xmlns:p14="http://schemas.microsoft.com/office/powerpoint/2010/main" val="1768018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71" y="956234"/>
            <a:ext cx="9110329" cy="5607198"/>
          </a:xfrm>
        </p:spPr>
        <p:txBody>
          <a:bodyPr/>
          <a:lstStyle/>
          <a:p>
            <a:pPr marL="0" indent="0">
              <a:buNone/>
            </a:pPr>
            <a:r>
              <a:rPr lang="en-GB" sz="1800"/>
              <a:t>Climate change is disrupting the world’s rainfall patterns, meaning some parts of the world are suffering from a drastic drop in rainfall, leading to a fall in water levels in many reservoirs and rivers. In sub-Saharan Africa, 90% of agriculture is rain-fed, making it even more vulnerable to changing weather patterns.</a:t>
            </a:r>
          </a:p>
          <a:p>
            <a:pPr marL="0" indent="0">
              <a:buNone/>
            </a:pPr>
            <a:r>
              <a:rPr lang="en-GB" sz="1800"/>
              <a:t>The solution is harvesting rainwater as it falls and retaining it in the soil or in tanks below ground so it can be later used as a source of clean water.</a:t>
            </a:r>
          </a:p>
          <a:p>
            <a:pPr marL="0" indent="0">
              <a:buNone/>
            </a:pPr>
            <a:r>
              <a:rPr lang="en-GB" sz="1800" b="1"/>
              <a:t>Rainwater for irrigation</a:t>
            </a:r>
          </a:p>
          <a:p>
            <a:pPr marL="0" indent="0">
              <a:buNone/>
            </a:pPr>
            <a:r>
              <a:rPr lang="en-GB" sz="1800"/>
              <a:t>By constructing ridges of soil along the edges of fields, rainfall is held back from running off the hard-baked soils too quickly, so that crops have enough water to grow. Even when rainfall levels are low, families can harvest enough food.</a:t>
            </a:r>
          </a:p>
          <a:p>
            <a:pPr marL="0" indent="0">
              <a:buNone/>
            </a:pPr>
            <a:r>
              <a:rPr lang="en-GB" sz="1800"/>
              <a:t>Precious rainwater can also be captured and stored in tanks so that even on the driest of days, there will always be a water source for the important irrigation of crops.</a:t>
            </a:r>
          </a:p>
          <a:p>
            <a:endParaRPr lang="en-GB" sz="1800"/>
          </a:p>
          <a:p>
            <a:pPr marL="0" indent="0">
              <a:buNone/>
            </a:pPr>
            <a:endParaRPr lang="en-GB"/>
          </a:p>
        </p:txBody>
      </p:sp>
      <p:sp>
        <p:nvSpPr>
          <p:cNvPr id="4" name="TextBox 3"/>
          <p:cNvSpPr txBox="1"/>
          <p:nvPr/>
        </p:nvSpPr>
        <p:spPr>
          <a:xfrm>
            <a:off x="179512" y="6165304"/>
            <a:ext cx="4692375" cy="646331"/>
          </a:xfrm>
          <a:prstGeom prst="rect">
            <a:avLst/>
          </a:prstGeom>
          <a:noFill/>
        </p:spPr>
        <p:txBody>
          <a:bodyPr wrap="none" rtlCol="0">
            <a:spAutoFit/>
          </a:bodyPr>
          <a:lstStyle/>
          <a:p>
            <a:r>
              <a:rPr lang="en-GB"/>
              <a:t>Source – Practical Action: </a:t>
            </a:r>
            <a:r>
              <a:rPr lang="en-GB">
                <a:hlinkClick r:id="rId2"/>
              </a:rPr>
              <a:t>http://bit.ly/2hxm0Ab</a:t>
            </a:r>
            <a:endParaRPr lang="en-GB"/>
          </a:p>
          <a:p>
            <a:endParaRPr lang="en-GB"/>
          </a:p>
        </p:txBody>
      </p:sp>
      <p:sp>
        <p:nvSpPr>
          <p:cNvPr id="7" name="Title 1"/>
          <p:cNvSpPr txBox="1">
            <a:spLocks/>
          </p:cNvSpPr>
          <p:nvPr/>
        </p:nvSpPr>
        <p:spPr>
          <a:xfrm>
            <a:off x="0" y="402000"/>
            <a:ext cx="3898776" cy="65749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b="1"/>
              <a:t>Rainwater harvesting</a:t>
            </a:r>
            <a:br>
              <a:rPr lang="en-GB" sz="3200" b="1"/>
            </a:br>
            <a:endParaRPr lang="en-GB" sz="3200"/>
          </a:p>
        </p:txBody>
      </p:sp>
      <p:sp>
        <p:nvSpPr>
          <p:cNvPr id="6" name="TextBox 5"/>
          <p:cNvSpPr txBox="1"/>
          <p:nvPr/>
        </p:nvSpPr>
        <p:spPr>
          <a:xfrm>
            <a:off x="43641" y="4581128"/>
            <a:ext cx="6256288" cy="1477328"/>
          </a:xfrm>
          <a:prstGeom prst="rect">
            <a:avLst/>
          </a:prstGeom>
          <a:noFill/>
        </p:spPr>
        <p:txBody>
          <a:bodyPr wrap="square" rtlCol="0">
            <a:spAutoFit/>
          </a:bodyPr>
          <a:lstStyle/>
          <a:p>
            <a:r>
              <a:rPr lang="en-GB"/>
              <a:t>Facilities installed have included both above and below ground rainwater catchment tanks, with the water collected from roofs of buildings, dams and channels for irrigation purposes, and improvement of ponds used for storing water.</a:t>
            </a:r>
          </a:p>
          <a:p>
            <a:endParaRPr lang="en-GB"/>
          </a:p>
        </p:txBody>
      </p:sp>
      <p:pic>
        <p:nvPicPr>
          <p:cNvPr id="9" name="Picture 2" descr="Image result for rainwater harvest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4896491"/>
            <a:ext cx="2843807" cy="1892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072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001419"/>
          </a:xfrm>
        </p:spPr>
        <p:txBody>
          <a:bodyPr>
            <a:noAutofit/>
          </a:bodyPr>
          <a:lstStyle/>
          <a:p>
            <a:pPr marL="0" indent="0">
              <a:buNone/>
            </a:pPr>
            <a:r>
              <a:rPr lang="en-GB" sz="1300" b="1"/>
              <a:t>Solar Motor Car Instructions</a:t>
            </a:r>
            <a:r>
              <a:rPr lang="en-GB" sz="1300"/>
              <a:t> </a:t>
            </a:r>
            <a:br>
              <a:rPr lang="en-GB" sz="1300"/>
            </a:br>
            <a:r>
              <a:rPr lang="en-GB" sz="1300"/>
              <a:t/>
            </a:r>
            <a:br>
              <a:rPr lang="en-GB" sz="1300"/>
            </a:br>
            <a:r>
              <a:rPr lang="en-GB" sz="1300"/>
              <a:t>Check you have all the parts listed above. Please refer back to the pictures as you follow each step.</a:t>
            </a:r>
            <a:br>
              <a:rPr lang="en-GB" sz="1300"/>
            </a:br>
            <a:r>
              <a:rPr lang="en-GB" sz="1300"/>
              <a:t/>
            </a:r>
            <a:br>
              <a:rPr lang="en-GB" sz="1300"/>
            </a:br>
            <a:r>
              <a:rPr lang="en-GB" sz="1300"/>
              <a:t>Step 1 – On the plastic board </a:t>
            </a:r>
            <a:r>
              <a:rPr lang="en-GB" sz="1300" b="1"/>
              <a:t>(000)</a:t>
            </a:r>
            <a:r>
              <a:rPr lang="en-GB" sz="1300"/>
              <a:t>, use the push pin </a:t>
            </a:r>
            <a:r>
              <a:rPr lang="en-GB" sz="1300" b="1"/>
              <a:t>(001)</a:t>
            </a:r>
            <a:r>
              <a:rPr lang="en-GB" sz="1300"/>
              <a:t> to mark four locations for the</a:t>
            </a:r>
            <a:r>
              <a:rPr lang="en-GB" sz="1300" b="1"/>
              <a:t> </a:t>
            </a:r>
            <a:r>
              <a:rPr lang="en-GB" sz="1300"/>
              <a:t>metal screw loops </a:t>
            </a:r>
            <a:r>
              <a:rPr lang="en-GB" sz="1300" b="1"/>
              <a:t>(002)</a:t>
            </a:r>
            <a:r>
              <a:rPr lang="en-GB" sz="1300"/>
              <a:t>. For the wheels, the screw loops must be placed parallel to each other i.e. close to each four corner. </a:t>
            </a:r>
            <a:br>
              <a:rPr lang="en-GB" sz="1300"/>
            </a:br>
            <a:r>
              <a:rPr lang="en-GB" sz="1300"/>
              <a:t/>
            </a:r>
            <a:br>
              <a:rPr lang="en-GB" sz="1300"/>
            </a:br>
            <a:r>
              <a:rPr lang="en-GB" sz="1300"/>
              <a:t>Step 2 – Insert the screw loops through the plastic board and into the wooden blocks </a:t>
            </a:r>
            <a:r>
              <a:rPr lang="en-GB" sz="1300" b="1"/>
              <a:t>(003)</a:t>
            </a:r>
            <a:r>
              <a:rPr lang="en-GB" sz="1300"/>
              <a:t>. The short rod </a:t>
            </a:r>
            <a:r>
              <a:rPr lang="en-GB" sz="1300" b="1"/>
              <a:t>(004c)</a:t>
            </a:r>
            <a:r>
              <a:rPr lang="en-GB" sz="1300"/>
              <a:t> can help turn the screw loop into the plastic board and wooden block. </a:t>
            </a:r>
            <a:br>
              <a:rPr lang="en-GB" sz="1300"/>
            </a:br>
            <a:r>
              <a:rPr lang="en-GB" sz="1300"/>
              <a:t/>
            </a:r>
            <a:br>
              <a:rPr lang="en-GB" sz="1300"/>
            </a:br>
            <a:r>
              <a:rPr lang="en-GB" sz="1300"/>
              <a:t>Step 3 – Select one of the long wooden rods and a</a:t>
            </a:r>
            <a:r>
              <a:rPr lang="en-GB" sz="1300" b="1"/>
              <a:t> </a:t>
            </a:r>
            <a:r>
              <a:rPr lang="en-GB" sz="1300"/>
              <a:t>wheel </a:t>
            </a:r>
            <a:r>
              <a:rPr lang="en-GB" sz="1300" b="1"/>
              <a:t>(005)</a:t>
            </a:r>
            <a:r>
              <a:rPr lang="en-GB" sz="1300"/>
              <a:t>. You can use the sandpaper </a:t>
            </a:r>
            <a:r>
              <a:rPr lang="en-GB" sz="1300" b="1"/>
              <a:t>(006)</a:t>
            </a:r>
            <a:r>
              <a:rPr lang="en-GB" sz="1300"/>
              <a:t> to very lightly smooth one end to help insert the wheel on. With the wheel now attached, insert the rod through one pair of the loops.</a:t>
            </a:r>
            <a:br>
              <a:rPr lang="en-GB" sz="1300"/>
            </a:br>
            <a:r>
              <a:rPr lang="en-GB" sz="1300"/>
              <a:t/>
            </a:r>
            <a:br>
              <a:rPr lang="en-GB" sz="1300"/>
            </a:br>
            <a:r>
              <a:rPr lang="en-GB" sz="1300"/>
              <a:t>Step 4 – Carefully cut 4 small 0.5cm pieces from the plastic tubing </a:t>
            </a:r>
            <a:r>
              <a:rPr lang="en-GB" sz="1300" b="1"/>
              <a:t>(007)</a:t>
            </a:r>
            <a:r>
              <a:rPr lang="en-GB" sz="1300"/>
              <a:t>. Slide one of these plastic tubes down the rod until it reaches the wheel. Repeat this for 2 more wheels. (The tubes act as the “in-line shaft retainer” which keeps the wheels from rubbing against the body)</a:t>
            </a:r>
            <a:br>
              <a:rPr lang="en-GB" sz="1300"/>
            </a:br>
            <a:r>
              <a:rPr lang="en-GB" sz="1300"/>
              <a:t>If a wheel is too loose, try using PVA glue to keep it in place. </a:t>
            </a:r>
            <a:br>
              <a:rPr lang="en-GB" sz="1300"/>
            </a:br>
            <a:r>
              <a:rPr lang="en-GB" sz="1300"/>
              <a:t/>
            </a:r>
            <a:br>
              <a:rPr lang="en-GB" sz="1300"/>
            </a:br>
            <a:r>
              <a:rPr lang="en-GB" sz="1300"/>
              <a:t>Step 5 - For the final wheel, slide the last small plastic tube on, then the red pulley </a:t>
            </a:r>
            <a:r>
              <a:rPr lang="en-GB" sz="1300" b="1"/>
              <a:t>(008)</a:t>
            </a:r>
            <a:r>
              <a:rPr lang="en-GB" sz="1300"/>
              <a:t> and finally the wheel on. (If the rod is too large for the red pulley to go on, you can gently sand the rod by sanding it in a folded sheet of sandpaper. If the pulley is too loose, try using a glue gun to keep it in place). </a:t>
            </a:r>
            <a:br>
              <a:rPr lang="en-GB" sz="1300"/>
            </a:br>
            <a:r>
              <a:rPr lang="en-GB" sz="1300"/>
              <a:t/>
            </a:r>
            <a:br>
              <a:rPr lang="en-GB" sz="1300"/>
            </a:br>
            <a:r>
              <a:rPr lang="en-GB" sz="1300"/>
              <a:t>Step 6 – Gently push the motor </a:t>
            </a:r>
            <a:r>
              <a:rPr lang="en-GB" sz="1300" b="1"/>
              <a:t>(009)</a:t>
            </a:r>
            <a:r>
              <a:rPr lang="en-GB" sz="1300"/>
              <a:t> on to the </a:t>
            </a:r>
            <a:r>
              <a:rPr lang="en-GB" sz="1300" b="1"/>
              <a:t>(010)</a:t>
            </a:r>
            <a:r>
              <a:rPr lang="en-GB" sz="1300"/>
              <a:t> motor mounting clip. When you are ready, peel off the protective layer from the motor’s sticky back. </a:t>
            </a:r>
            <a:br>
              <a:rPr lang="en-GB" sz="1300"/>
            </a:br>
            <a:r>
              <a:rPr lang="en-GB" sz="1300"/>
              <a:t/>
            </a:r>
            <a:br>
              <a:rPr lang="en-GB" sz="1300"/>
            </a:br>
            <a:r>
              <a:rPr lang="en-GB" sz="1300"/>
              <a:t>Step 7– Place an</a:t>
            </a:r>
            <a:r>
              <a:rPr lang="en-GB" sz="1300" b="1"/>
              <a:t> </a:t>
            </a:r>
            <a:r>
              <a:rPr lang="en-GB" sz="1300"/>
              <a:t>elastic band </a:t>
            </a:r>
            <a:r>
              <a:rPr lang="en-GB" sz="1300" b="1"/>
              <a:t>(011)</a:t>
            </a:r>
            <a:r>
              <a:rPr lang="en-GB" sz="1300"/>
              <a:t> (this is the elastic band drive-belt) around the red pulley and the motor pulley. The band needs an easy tension - it can’t be too loose or too tight so don’t stick the motor on to board too far or too close to the red pulley. </a:t>
            </a:r>
            <a:br>
              <a:rPr lang="en-GB" sz="1300"/>
            </a:br>
            <a:r>
              <a:rPr lang="en-GB" sz="1300"/>
              <a:t/>
            </a:r>
            <a:br>
              <a:rPr lang="en-GB" sz="1300"/>
            </a:br>
            <a:r>
              <a:rPr lang="en-GB" sz="1300"/>
              <a:t>Step 8 – Attach the crocodile clips from the solar panel </a:t>
            </a:r>
            <a:r>
              <a:rPr lang="en-GB" sz="1300" b="1"/>
              <a:t>(012)</a:t>
            </a:r>
            <a:r>
              <a:rPr lang="en-GB" sz="1300"/>
              <a:t> to the two metal terminals at the back of the motor. Solar panels direct current electricity. Note: reversing the connections at the back of the motor will reverse the direction of the motor’s spin. </a:t>
            </a:r>
            <a:br>
              <a:rPr lang="en-GB" sz="1300"/>
            </a:br>
            <a:r>
              <a:rPr lang="en-GB" sz="1300"/>
              <a:t/>
            </a:r>
            <a:br>
              <a:rPr lang="en-GB" sz="1300"/>
            </a:br>
            <a:r>
              <a:rPr lang="en-GB" sz="1300"/>
              <a:t>Step 9 – Run in the Sun! You can use </a:t>
            </a:r>
            <a:r>
              <a:rPr lang="en-GB" sz="1300" err="1"/>
              <a:t>velcro</a:t>
            </a:r>
            <a:r>
              <a:rPr lang="en-GB" sz="1300"/>
              <a:t> or masking tape to secure the solar panel more securely to the board.  You could even use recycled material to build a movable holder to let it turn toward the Sun.</a:t>
            </a:r>
          </a:p>
        </p:txBody>
      </p:sp>
    </p:spTree>
    <p:extLst>
      <p:ext uri="{BB962C8B-B14F-4D97-AF65-F5344CB8AC3E}">
        <p14:creationId xmlns:p14="http://schemas.microsoft.com/office/powerpoint/2010/main" val="1764390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229600" cy="4525963"/>
          </a:xfrm>
        </p:spPr>
        <p:txBody>
          <a:bodyPr>
            <a:normAutofit fontScale="62500" lnSpcReduction="20000"/>
          </a:bodyPr>
          <a:lstStyle/>
          <a:p>
            <a:pPr marL="0" indent="0">
              <a:buNone/>
            </a:pPr>
            <a:r>
              <a:rPr lang="en-GB" b="1"/>
              <a:t>Sunnyside Up Parts List</a:t>
            </a:r>
            <a:br>
              <a:rPr lang="en-GB" b="1"/>
            </a:br>
            <a:r>
              <a:rPr lang="en-GB" b="1"/>
              <a:t/>
            </a:r>
            <a:br>
              <a:rPr lang="en-GB" b="1"/>
            </a:br>
            <a:r>
              <a:rPr lang="en-GB" b="1"/>
              <a:t>000 Plastic board</a:t>
            </a:r>
            <a:br>
              <a:rPr lang="en-GB" b="1"/>
            </a:br>
            <a:r>
              <a:rPr lang="en-GB" b="1"/>
              <a:t>001 Push pin</a:t>
            </a:r>
            <a:br>
              <a:rPr lang="en-GB" b="1"/>
            </a:br>
            <a:r>
              <a:rPr lang="en-GB" b="1"/>
              <a:t>002 Metal screw loops</a:t>
            </a:r>
            <a:br>
              <a:rPr lang="en-GB" b="1"/>
            </a:br>
            <a:r>
              <a:rPr lang="en-GB" b="1"/>
              <a:t>003 Wooden blocks</a:t>
            </a:r>
            <a:br>
              <a:rPr lang="en-GB" b="1"/>
            </a:br>
            <a:r>
              <a:rPr lang="en-GB" b="1"/>
              <a:t>004 Wooden rods</a:t>
            </a:r>
            <a:br>
              <a:rPr lang="en-GB" b="1"/>
            </a:br>
            <a:r>
              <a:rPr lang="en-GB" b="1"/>
              <a:t>004c Short rod</a:t>
            </a:r>
            <a:br>
              <a:rPr lang="en-GB" b="1"/>
            </a:br>
            <a:r>
              <a:rPr lang="en-GB" b="1"/>
              <a:t>005 Wheels</a:t>
            </a:r>
            <a:br>
              <a:rPr lang="en-GB" b="1"/>
            </a:br>
            <a:r>
              <a:rPr lang="en-GB" b="1"/>
              <a:t>006 Sandpaper</a:t>
            </a:r>
            <a:br>
              <a:rPr lang="en-GB" b="1"/>
            </a:br>
            <a:r>
              <a:rPr lang="en-GB" b="1"/>
              <a:t>007 Plastic tubing </a:t>
            </a:r>
            <a:br>
              <a:rPr lang="en-GB" b="1"/>
            </a:br>
            <a:r>
              <a:rPr lang="en-GB" b="1"/>
              <a:t>008 Red pulley </a:t>
            </a:r>
            <a:br>
              <a:rPr lang="en-GB" b="1"/>
            </a:br>
            <a:r>
              <a:rPr lang="en-GB" b="1"/>
              <a:t>009 Motor </a:t>
            </a:r>
            <a:br>
              <a:rPr lang="en-GB" b="1"/>
            </a:br>
            <a:r>
              <a:rPr lang="en-GB" b="1"/>
              <a:t>010 Motor mounting clip</a:t>
            </a:r>
            <a:br>
              <a:rPr lang="en-GB" b="1"/>
            </a:br>
            <a:r>
              <a:rPr lang="en-GB" b="1"/>
              <a:t>011 Elastic bands (one spare) </a:t>
            </a:r>
            <a:br>
              <a:rPr lang="en-GB" b="1"/>
            </a:br>
            <a:r>
              <a:rPr lang="en-GB" b="1"/>
              <a:t>012 Solar panel with alligator clip test leads </a:t>
            </a:r>
            <a:br>
              <a:rPr lang="en-GB" b="1"/>
            </a:br>
            <a:endParaRPr lang="en-GB"/>
          </a:p>
        </p:txBody>
      </p:sp>
    </p:spTree>
    <p:extLst>
      <p:ext uri="{BB962C8B-B14F-4D97-AF65-F5344CB8AC3E}">
        <p14:creationId xmlns:p14="http://schemas.microsoft.com/office/powerpoint/2010/main" val="449154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10244" y="1988840"/>
            <a:ext cx="9133756" cy="501317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GB" b="1">
                <a:solidFill>
                  <a:srgbClr val="008CA8"/>
                </a:solidFill>
              </a:rPr>
              <a:t>Barefoot film, part 2:</a:t>
            </a:r>
          </a:p>
          <a:p>
            <a:endParaRPr lang="en-GB" sz="2800" b="1">
              <a:solidFill>
                <a:srgbClr val="008CA8"/>
              </a:solidFill>
            </a:endParaRPr>
          </a:p>
          <a:p>
            <a:r>
              <a:rPr lang="en-GB" sz="2800" i="1">
                <a:solidFill>
                  <a:srgbClr val="008CA8"/>
                </a:solidFill>
              </a:rPr>
              <a:t>What are the women in the film learning about? </a:t>
            </a:r>
          </a:p>
          <a:p>
            <a:r>
              <a:rPr lang="en-GB" sz="2800" i="1">
                <a:solidFill>
                  <a:srgbClr val="008CA8"/>
                </a:solidFill>
              </a:rPr>
              <a:t>What will they be able to do with their new knowledge?</a:t>
            </a:r>
          </a:p>
          <a:p>
            <a:r>
              <a:rPr lang="en-GB" sz="2800" i="1">
                <a:solidFill>
                  <a:srgbClr val="008CA8"/>
                </a:solidFill>
              </a:rPr>
              <a:t>How is this model an example of a long-term solution? </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1271" y="5786745"/>
            <a:ext cx="1744732" cy="97593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996" y="95321"/>
            <a:ext cx="1442952" cy="1442952"/>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710" y="5532782"/>
            <a:ext cx="1229897" cy="122989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74638"/>
            <a:ext cx="9144000" cy="5916706"/>
          </a:xfrm>
        </p:spPr>
      </p:pic>
    </p:spTree>
    <p:extLst>
      <p:ext uri="{BB962C8B-B14F-4D97-AF65-F5344CB8AC3E}">
        <p14:creationId xmlns:p14="http://schemas.microsoft.com/office/powerpoint/2010/main" val="4007947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980728"/>
            <a:ext cx="9144000" cy="4032448"/>
          </a:xfrm>
        </p:spPr>
        <p:txBody>
          <a:bodyPr>
            <a:noAutofit/>
          </a:bodyPr>
          <a:lstStyle/>
          <a:p>
            <a:r>
              <a:rPr lang="en-GB" sz="3600" b="1">
                <a:solidFill>
                  <a:srgbClr val="008CA8"/>
                </a:solidFill>
              </a:rPr>
              <a:t>Case study: STEM innovations</a:t>
            </a:r>
            <a:endParaRPr lang="en-GB" sz="3600">
              <a:solidFill>
                <a:srgbClr val="008CA8"/>
              </a:solidFill>
            </a:endParaRPr>
          </a:p>
          <a:p>
            <a:r>
              <a:rPr lang="en-GB" sz="2800" i="1">
                <a:solidFill>
                  <a:srgbClr val="008CA8"/>
                </a:solidFill>
              </a:rPr>
              <a:t>Using the information you have been given, answer the following questions</a:t>
            </a:r>
            <a:r>
              <a:rPr lang="en-GB" sz="3600">
                <a:solidFill>
                  <a:srgbClr val="008CA8"/>
                </a:solidFill>
              </a:rPr>
              <a:t>:</a:t>
            </a:r>
          </a:p>
          <a:p>
            <a:endParaRPr lang="en-GB" sz="3600">
              <a:solidFill>
                <a:srgbClr val="008CA8"/>
              </a:solidFill>
            </a:endParaRPr>
          </a:p>
          <a:p>
            <a:r>
              <a:rPr lang="en-GB">
                <a:solidFill>
                  <a:srgbClr val="008CA8"/>
                </a:solidFill>
              </a:rPr>
              <a:t>What is the problem being solved? </a:t>
            </a:r>
          </a:p>
          <a:p>
            <a:r>
              <a:rPr lang="en-GB">
                <a:solidFill>
                  <a:srgbClr val="008CA8"/>
                </a:solidFill>
              </a:rPr>
              <a:t>Who does the problem affect? </a:t>
            </a:r>
          </a:p>
          <a:p>
            <a:r>
              <a:rPr lang="en-GB">
                <a:solidFill>
                  <a:srgbClr val="008CA8"/>
                </a:solidFill>
              </a:rPr>
              <a:t>How is the innovation a solution to the problem? </a:t>
            </a:r>
          </a:p>
          <a:p>
            <a:r>
              <a:rPr lang="en-GB">
                <a:solidFill>
                  <a:srgbClr val="008CA8"/>
                </a:solidFill>
              </a:rPr>
              <a:t>What difference could it make?</a:t>
            </a:r>
          </a:p>
          <a:p>
            <a:r>
              <a:rPr lang="en-GB" sz="3600">
                <a:solidFill>
                  <a:srgbClr val="008CA8"/>
                </a:solidFill>
              </a:rPr>
              <a:t> </a:t>
            </a:r>
          </a:p>
          <a:p>
            <a:endParaRPr lang="en-GB" sz="3600" i="1">
              <a:solidFill>
                <a:srgbClr val="008CA8"/>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5805264"/>
            <a:ext cx="1744732" cy="975935"/>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1271" y="5786745"/>
            <a:ext cx="1744732" cy="97593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996" y="95321"/>
            <a:ext cx="1442952" cy="1442952"/>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710" y="5532782"/>
            <a:ext cx="1229897" cy="1229897"/>
          </a:xfrm>
          <a:prstGeom prst="rect">
            <a:avLst/>
          </a:prstGeom>
        </p:spPr>
      </p:pic>
    </p:spTree>
    <p:extLst>
      <p:ext uri="{BB962C8B-B14F-4D97-AF65-F5344CB8AC3E}">
        <p14:creationId xmlns:p14="http://schemas.microsoft.com/office/powerpoint/2010/main" val="4142602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116632"/>
            <a:ext cx="8136904" cy="4032448"/>
          </a:xfrm>
        </p:spPr>
        <p:txBody>
          <a:bodyPr>
            <a:noAutofit/>
          </a:bodyPr>
          <a:lstStyle/>
          <a:p>
            <a:r>
              <a:rPr lang="en-GB" sz="4400" b="1">
                <a:solidFill>
                  <a:srgbClr val="008CA8"/>
                </a:solidFill>
              </a:rPr>
              <a:t>Let’s vote!</a:t>
            </a:r>
          </a:p>
          <a:p>
            <a:endParaRPr lang="en-GB" sz="3600">
              <a:solidFill>
                <a:srgbClr val="008CA8"/>
              </a:solidFill>
            </a:endParaRPr>
          </a:p>
          <a:p>
            <a:r>
              <a:rPr lang="en-GB" sz="2800">
                <a:solidFill>
                  <a:srgbClr val="008CA8"/>
                </a:solidFill>
              </a:rPr>
              <a:t>Which do you think is the best innovation?</a:t>
            </a:r>
          </a:p>
          <a:p>
            <a:endParaRPr lang="en-GB" sz="2800">
              <a:solidFill>
                <a:srgbClr val="008CA8"/>
              </a:solidFill>
            </a:endParaRPr>
          </a:p>
          <a:p>
            <a:r>
              <a:rPr lang="en-GB" sz="2800">
                <a:solidFill>
                  <a:srgbClr val="008CA8"/>
                </a:solidFill>
              </a:rPr>
              <a:t>Which innovation do you think will have the biggest impact?</a:t>
            </a:r>
          </a:p>
          <a:p>
            <a:endParaRPr lang="en-GB" sz="2800">
              <a:solidFill>
                <a:srgbClr val="008CA8"/>
              </a:solidFill>
            </a:endParaRPr>
          </a:p>
          <a:p>
            <a:r>
              <a:rPr lang="en-GB" sz="2800">
                <a:solidFill>
                  <a:srgbClr val="008CA8"/>
                </a:solidFill>
              </a:rPr>
              <a:t>Do you have any ideas for an innovation to address a local or global challenge?</a:t>
            </a:r>
          </a:p>
          <a:p>
            <a:r>
              <a:rPr lang="en-GB" sz="3600">
                <a:solidFill>
                  <a:srgbClr val="008CA8"/>
                </a:solidFill>
              </a:rPr>
              <a:t> </a:t>
            </a:r>
          </a:p>
          <a:p>
            <a:endParaRPr lang="en-GB" sz="3600" i="1">
              <a:solidFill>
                <a:srgbClr val="008CA8"/>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1271" y="5786745"/>
            <a:ext cx="1744732" cy="97593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996" y="95321"/>
            <a:ext cx="1442952" cy="1442952"/>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710" y="5532782"/>
            <a:ext cx="1229897" cy="1229897"/>
          </a:xfrm>
          <a:prstGeom prst="rect">
            <a:avLst/>
          </a:prstGeom>
        </p:spPr>
      </p:pic>
    </p:spTree>
    <p:extLst>
      <p:ext uri="{BB962C8B-B14F-4D97-AF65-F5344CB8AC3E}">
        <p14:creationId xmlns:p14="http://schemas.microsoft.com/office/powerpoint/2010/main" val="827801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48680"/>
            <a:ext cx="9144000" cy="4149080"/>
          </a:xfrm>
        </p:spPr>
        <p:txBody>
          <a:bodyPr>
            <a:noAutofit/>
          </a:bodyPr>
          <a:lstStyle/>
          <a:p>
            <a:r>
              <a:rPr lang="en-GB" sz="4400" b="1">
                <a:solidFill>
                  <a:srgbClr val="008CA8"/>
                </a:solidFill>
              </a:rPr>
              <a:t>Solar power in action</a:t>
            </a:r>
          </a:p>
          <a:p>
            <a:endParaRPr lang="en-GB" sz="3600">
              <a:solidFill>
                <a:srgbClr val="008CA8"/>
              </a:solidFill>
            </a:endParaRPr>
          </a:p>
          <a:p>
            <a:r>
              <a:rPr lang="en-GB">
                <a:solidFill>
                  <a:srgbClr val="008CA8"/>
                </a:solidFill>
              </a:rPr>
              <a:t>How easy was it to build your car? </a:t>
            </a:r>
          </a:p>
          <a:p>
            <a:endParaRPr lang="en-GB">
              <a:solidFill>
                <a:srgbClr val="008CA8"/>
              </a:solidFill>
            </a:endParaRPr>
          </a:p>
          <a:p>
            <a:r>
              <a:rPr lang="en-GB">
                <a:solidFill>
                  <a:srgbClr val="008CA8"/>
                </a:solidFill>
              </a:rPr>
              <a:t>Did your car work right away? If not, why?</a:t>
            </a:r>
          </a:p>
          <a:p>
            <a:endParaRPr lang="en-GB">
              <a:solidFill>
                <a:srgbClr val="008CA8"/>
              </a:solidFill>
            </a:endParaRPr>
          </a:p>
          <a:p>
            <a:r>
              <a:rPr lang="en-GB">
                <a:solidFill>
                  <a:srgbClr val="008CA8"/>
                </a:solidFill>
              </a:rPr>
              <a:t> Would this innovation work in our country?</a:t>
            </a:r>
          </a:p>
          <a:p>
            <a:r>
              <a:rPr lang="en-GB" sz="3600">
                <a:solidFill>
                  <a:srgbClr val="008CA8"/>
                </a:solidFill>
              </a:rPr>
              <a:t> </a:t>
            </a:r>
          </a:p>
          <a:p>
            <a:endParaRPr lang="en-GB" sz="3600" i="1">
              <a:solidFill>
                <a:srgbClr val="008CA8"/>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1271" y="5786745"/>
            <a:ext cx="1744732" cy="97593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996" y="95321"/>
            <a:ext cx="1442952" cy="1442952"/>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710" y="5532782"/>
            <a:ext cx="1229897" cy="1229897"/>
          </a:xfrm>
          <a:prstGeom prst="rect">
            <a:avLst/>
          </a:prstGeom>
        </p:spPr>
      </p:pic>
    </p:spTree>
    <p:extLst>
      <p:ext uri="{BB962C8B-B14F-4D97-AF65-F5344CB8AC3E}">
        <p14:creationId xmlns:p14="http://schemas.microsoft.com/office/powerpoint/2010/main" val="1603154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48" y="1743075"/>
            <a:ext cx="9032948" cy="4422229"/>
          </a:xfrm>
        </p:spPr>
        <p:txBody>
          <a:bodyPr>
            <a:noAutofit/>
          </a:bodyPr>
          <a:lstStyle/>
          <a:p>
            <a:pPr algn="l"/>
            <a:r>
              <a:rPr lang="en-GB" sz="2000" err="1">
                <a:solidFill>
                  <a:schemeClr val="tx1"/>
                </a:solidFill>
              </a:rPr>
              <a:t>Fairphone</a:t>
            </a:r>
            <a:r>
              <a:rPr lang="en-GB" sz="2000">
                <a:solidFill>
                  <a:schemeClr val="tx1"/>
                </a:solidFill>
              </a:rPr>
              <a:t> is a social enterprise company based in Amsterdam, the Netherlands. It aims to develop smartphones that are designed and produced with minimal harm to people and the planet.</a:t>
            </a:r>
          </a:p>
          <a:p>
            <a:pPr algn="l"/>
            <a:endParaRPr lang="en-GB" sz="2000">
              <a:solidFill>
                <a:schemeClr val="tx1"/>
              </a:solidFill>
            </a:endParaRPr>
          </a:p>
          <a:p>
            <a:pPr algn="l"/>
            <a:r>
              <a:rPr lang="en-GB" sz="2000" err="1">
                <a:solidFill>
                  <a:schemeClr val="tx1"/>
                </a:solidFill>
              </a:rPr>
              <a:t>Fairphone</a:t>
            </a:r>
            <a:r>
              <a:rPr lang="en-GB" sz="2000">
                <a:solidFill>
                  <a:schemeClr val="tx1"/>
                </a:solidFill>
              </a:rPr>
              <a:t> was set up because the founders wanted to develop a mobile device that does not use conflict minerals to make the phone, and has fair working conditions for the people producing it. Conflict minerals are natural resources that are found in conflict areas, and which are sold to make money so that fighting can continue. Gold, tin, tantalum and tungsten are all conflict minerals which are found in smartphones. </a:t>
            </a:r>
          </a:p>
          <a:p>
            <a:pPr algn="l"/>
            <a:endParaRPr lang="en-GB" sz="2000">
              <a:solidFill>
                <a:schemeClr val="tx1"/>
              </a:solidFill>
            </a:endParaRPr>
          </a:p>
          <a:p>
            <a:pPr algn="l"/>
            <a:r>
              <a:rPr lang="en-GB" sz="2000">
                <a:solidFill>
                  <a:schemeClr val="tx1"/>
                </a:solidFill>
              </a:rPr>
              <a:t>The second version of the company's handset is one of the first modular smartphones available for purchase, with the product being designed to be easily repaired and upgraded. This aims to reduce electronic waste, and lower repair costs. </a:t>
            </a:r>
          </a:p>
          <a:p>
            <a:pPr algn="l"/>
            <a:endParaRPr lang="en-GB" sz="2000">
              <a:solidFill>
                <a:schemeClr val="tx1"/>
              </a:solidFill>
            </a:endParaRPr>
          </a:p>
          <a:p>
            <a:pPr algn="l"/>
            <a:endParaRPr lang="en-GB" sz="2000">
              <a:solidFill>
                <a:schemeClr val="tx1"/>
              </a:solidFill>
            </a:endParaRPr>
          </a:p>
          <a:p>
            <a:pPr algn="l"/>
            <a:endParaRPr lang="en-GB" sz="3600" i="1">
              <a:solidFill>
                <a:srgbClr val="008CA8"/>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8" y="0"/>
            <a:ext cx="2619375" cy="1743075"/>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15816" y="80843"/>
            <a:ext cx="4068452" cy="1263817"/>
          </a:xfrm>
          <a:prstGeom prst="rect">
            <a:avLst/>
          </a:prstGeom>
        </p:spPr>
      </p:pic>
    </p:spTree>
    <p:extLst>
      <p:ext uri="{BB962C8B-B14F-4D97-AF65-F5344CB8AC3E}">
        <p14:creationId xmlns:p14="http://schemas.microsoft.com/office/powerpoint/2010/main" val="1498417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852" y="3933056"/>
            <a:ext cx="4474140" cy="2736304"/>
          </a:xfrm>
        </p:spPr>
        <p:txBody>
          <a:bodyPr>
            <a:noAutofit/>
          </a:bodyPr>
          <a:lstStyle/>
          <a:p>
            <a:pPr algn="l"/>
            <a:endParaRPr lang="en-GB" sz="2000">
              <a:solidFill>
                <a:schemeClr val="tx1"/>
              </a:solidFill>
            </a:endParaRPr>
          </a:p>
          <a:p>
            <a:pPr algn="l"/>
            <a:endParaRPr lang="en-GB" sz="3600" i="1">
              <a:solidFill>
                <a:srgbClr val="008CA8"/>
              </a:solidFill>
            </a:endParaRPr>
          </a:p>
        </p:txBody>
      </p:sp>
      <p:sp>
        <p:nvSpPr>
          <p:cNvPr id="4" name="TextBox 3"/>
          <p:cNvSpPr txBox="1"/>
          <p:nvPr/>
        </p:nvSpPr>
        <p:spPr>
          <a:xfrm>
            <a:off x="153660" y="116632"/>
            <a:ext cx="8990340" cy="4031873"/>
          </a:xfrm>
          <a:prstGeom prst="rect">
            <a:avLst/>
          </a:prstGeom>
          <a:noFill/>
        </p:spPr>
        <p:txBody>
          <a:bodyPr wrap="square" rtlCol="0">
            <a:spAutoFit/>
          </a:bodyPr>
          <a:lstStyle/>
          <a:p>
            <a:r>
              <a:rPr lang="en-GB" sz="4000" b="1"/>
              <a:t>Biogas</a:t>
            </a:r>
            <a:endParaRPr lang="en-GB" b="1"/>
          </a:p>
          <a:p>
            <a:endParaRPr lang="en-GB" b="1"/>
          </a:p>
          <a:p>
            <a:r>
              <a:rPr lang="en-GB" b="1"/>
              <a:t>Poo power: cow dung can be used as fuel</a:t>
            </a:r>
          </a:p>
          <a:p>
            <a:r>
              <a:rPr lang="en-GB"/>
              <a:t>With fuel wood becoming increasingly expensive and also scarce in some areas, there is a need to look for alternative cooking fuel. Cow manure and biogas fuel technology provides a free, sustainable source of power all year round – and a useful fertiliser which helps to provide a better income for farmers.</a:t>
            </a:r>
          </a:p>
          <a:p>
            <a:endParaRPr lang="en-GB"/>
          </a:p>
          <a:p>
            <a:r>
              <a:rPr lang="en-GB"/>
              <a:t>Cow dung is mixed with water and placed into fermentation pits where it is broken down by natural bacteria, releasing methane gas. The gas is collected and stored in a tank and then piped on demand to the farmer’s house, to be burnt to generate energy for cooking, laundry and lighting.</a:t>
            </a:r>
          </a:p>
          <a:p>
            <a:endParaRPr lang="en-GB"/>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0152" y="4568577"/>
            <a:ext cx="3040823" cy="2289423"/>
          </a:xfrm>
          <a:prstGeom prst="rect">
            <a:avLst/>
          </a:prstGeom>
        </p:spPr>
      </p:pic>
      <p:sp>
        <p:nvSpPr>
          <p:cNvPr id="7" name="TextBox 6"/>
          <p:cNvSpPr txBox="1"/>
          <p:nvPr/>
        </p:nvSpPr>
        <p:spPr>
          <a:xfrm>
            <a:off x="171814" y="3934104"/>
            <a:ext cx="5328592" cy="2862322"/>
          </a:xfrm>
          <a:prstGeom prst="rect">
            <a:avLst/>
          </a:prstGeom>
          <a:noFill/>
        </p:spPr>
        <p:txBody>
          <a:bodyPr wrap="square" rtlCol="0">
            <a:spAutoFit/>
          </a:bodyPr>
          <a:lstStyle/>
          <a:p>
            <a:r>
              <a:rPr lang="en-GB"/>
              <a:t>The biogas plants also produce a rich organic waste which is dried and used as fertiliser. Both fertiliser and fuel wood are increasingly expensive in the country and biogas has a potentially important future. It may also be used to manage organic waste in urban settings.</a:t>
            </a:r>
          </a:p>
          <a:p>
            <a:endParaRPr lang="en-GB"/>
          </a:p>
          <a:p>
            <a:r>
              <a:rPr lang="en-GB"/>
              <a:t>Source - Practical Action: </a:t>
            </a:r>
            <a:r>
              <a:rPr lang="en-GB">
                <a:hlinkClick r:id="rId4"/>
              </a:rPr>
              <a:t>http://bit.ly/2hx8tsk</a:t>
            </a:r>
            <a:endParaRPr lang="en-GB"/>
          </a:p>
          <a:p>
            <a:endParaRPr lang="en-GB"/>
          </a:p>
          <a:p>
            <a:endParaRPr lang="en-GB"/>
          </a:p>
        </p:txBody>
      </p:sp>
    </p:spTree>
    <p:extLst>
      <p:ext uri="{BB962C8B-B14F-4D97-AF65-F5344CB8AC3E}">
        <p14:creationId xmlns:p14="http://schemas.microsoft.com/office/powerpoint/2010/main" val="4045961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512" y="1685925"/>
            <a:ext cx="9144000" cy="4680520"/>
          </a:xfrm>
        </p:spPr>
        <p:txBody>
          <a:bodyPr>
            <a:noAutofit/>
          </a:bodyPr>
          <a:lstStyle/>
          <a:p>
            <a:pPr algn="l"/>
            <a:endParaRPr lang="en-GB" sz="2000">
              <a:solidFill>
                <a:schemeClr val="tx1"/>
              </a:solidFill>
            </a:endParaRPr>
          </a:p>
          <a:p>
            <a:pPr algn="l"/>
            <a:endParaRPr lang="en-GB" sz="3600" i="1">
              <a:solidFill>
                <a:srgbClr val="008CA8"/>
              </a:solidFill>
            </a:endParaRPr>
          </a:p>
        </p:txBody>
      </p:sp>
      <p:sp>
        <p:nvSpPr>
          <p:cNvPr id="7" name="Rectangle 6"/>
          <p:cNvSpPr/>
          <p:nvPr/>
        </p:nvSpPr>
        <p:spPr>
          <a:xfrm>
            <a:off x="0" y="1719582"/>
            <a:ext cx="9144000" cy="5355312"/>
          </a:xfrm>
          <a:prstGeom prst="rect">
            <a:avLst/>
          </a:prstGeom>
        </p:spPr>
        <p:txBody>
          <a:bodyPr wrap="square">
            <a:spAutoFit/>
          </a:bodyPr>
          <a:lstStyle/>
          <a:p>
            <a:r>
              <a:rPr lang="en-GB"/>
              <a:t>Her task was to find a way to help 29-year-old Emma Lawton, who is a graphic designer, to improve her writing and drawing skills after this was negatively impacted by her Parkinson’s Disease diagnosed three years ago.</a:t>
            </a:r>
          </a:p>
          <a:p>
            <a:endParaRPr lang="en-GB"/>
          </a:p>
          <a:p>
            <a:r>
              <a:rPr lang="en-GB"/>
              <a:t>Over that period the tremor in her hands has grown more pronounced stopping her from writing and drawing straight lines, with Emma saying  ‘It was getting to the point where I was starting to worry about my future in this industry. I’m quite a resilient person, I will find a way, but I thought it was something I’d never be able to do again.’</a:t>
            </a:r>
          </a:p>
          <a:p>
            <a:endParaRPr lang="en-GB"/>
          </a:p>
          <a:p>
            <a:r>
              <a:rPr lang="en-GB"/>
              <a:t>Haiyan Zhang, an interaction designer and  technologist who in the past created cutlery for people with disabilities, eventually created a bespoke watch-like device to help Emma’s ability to draw and write by producing small vibrations.</a:t>
            </a:r>
          </a:p>
          <a:p>
            <a:endParaRPr lang="en-GB"/>
          </a:p>
          <a:p>
            <a:r>
              <a:rPr lang="en-GB"/>
              <a:t>Haiyan  dubbed the gadget the Emma. It works by deliberately shaking the user’s arm and it thereby interrupts the feedback loops which cause the movement issues with Parkinson’s, letting users write and draw with a precision that would otherwise be impossible. Emma has been using the device day in, day out, for months and says she’s thrilled by what it’s done for her.</a:t>
            </a:r>
          </a:p>
          <a:p>
            <a:endParaRPr lang="en-GB"/>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8887" y="0"/>
            <a:ext cx="2714625" cy="1685925"/>
          </a:xfrm>
          <a:prstGeom prst="rect">
            <a:avLst/>
          </a:prstGeom>
        </p:spPr>
      </p:pic>
      <p:sp>
        <p:nvSpPr>
          <p:cNvPr id="9" name="TextBox 8"/>
          <p:cNvSpPr txBox="1"/>
          <p:nvPr/>
        </p:nvSpPr>
        <p:spPr>
          <a:xfrm>
            <a:off x="10705" y="476672"/>
            <a:ext cx="5854327" cy="1754326"/>
          </a:xfrm>
          <a:prstGeom prst="rect">
            <a:avLst/>
          </a:prstGeom>
          <a:noFill/>
        </p:spPr>
        <p:txBody>
          <a:bodyPr wrap="square" rtlCol="0">
            <a:spAutoFit/>
          </a:bodyPr>
          <a:lstStyle/>
          <a:p>
            <a:r>
              <a:rPr lang="en-GB"/>
              <a:t>Haiyan Zhang, Innovation Director at Microsoft Research Cambridge, has taken part in the BBC’s The Big Life Fix challenge which asks young technologists to use their skills to help others.</a:t>
            </a:r>
          </a:p>
          <a:p>
            <a:endParaRPr lang="en-GB">
              <a:solidFill>
                <a:srgbClr val="333333"/>
              </a:solidFill>
            </a:endParaRPr>
          </a:p>
          <a:p>
            <a:endParaRPr lang="en-GB"/>
          </a:p>
        </p:txBody>
      </p:sp>
      <p:sp>
        <p:nvSpPr>
          <p:cNvPr id="10" name="TextBox 9"/>
          <p:cNvSpPr txBox="1"/>
          <p:nvPr/>
        </p:nvSpPr>
        <p:spPr>
          <a:xfrm>
            <a:off x="5580112" y="6446005"/>
            <a:ext cx="3203506" cy="584775"/>
          </a:xfrm>
          <a:prstGeom prst="rect">
            <a:avLst/>
          </a:prstGeom>
          <a:noFill/>
        </p:spPr>
        <p:txBody>
          <a:bodyPr wrap="none" rtlCol="0">
            <a:spAutoFit/>
          </a:bodyPr>
          <a:lstStyle/>
          <a:p>
            <a:r>
              <a:rPr lang="en-GB" sz="1600"/>
              <a:t>Adapted from: </a:t>
            </a:r>
            <a:r>
              <a:rPr lang="en-GB" sz="1600">
                <a:hlinkClick r:id="rId4"/>
              </a:rPr>
              <a:t>http://bit.ly/2gATvA0</a:t>
            </a:r>
            <a:endParaRPr lang="en-GB" sz="1600"/>
          </a:p>
          <a:p>
            <a:endParaRPr lang="en-GB" sz="1600"/>
          </a:p>
        </p:txBody>
      </p:sp>
      <p:sp>
        <p:nvSpPr>
          <p:cNvPr id="11" name="TextBox 10"/>
          <p:cNvSpPr txBox="1"/>
          <p:nvPr/>
        </p:nvSpPr>
        <p:spPr>
          <a:xfrm>
            <a:off x="0" y="48664"/>
            <a:ext cx="3480696" cy="461665"/>
          </a:xfrm>
          <a:prstGeom prst="rect">
            <a:avLst/>
          </a:prstGeom>
          <a:noFill/>
        </p:spPr>
        <p:txBody>
          <a:bodyPr wrap="none" rtlCol="0">
            <a:spAutoFit/>
          </a:bodyPr>
          <a:lstStyle/>
          <a:p>
            <a:r>
              <a:rPr lang="en-GB" sz="2400" b="1"/>
              <a:t>Technology to help others</a:t>
            </a:r>
          </a:p>
        </p:txBody>
      </p:sp>
    </p:spTree>
    <p:extLst>
      <p:ext uri="{BB962C8B-B14F-4D97-AF65-F5344CB8AC3E}">
        <p14:creationId xmlns:p14="http://schemas.microsoft.com/office/powerpoint/2010/main" val="207768775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CA40E284F4B949804BCB8A4CF5D6B2" ma:contentTypeVersion="11" ma:contentTypeDescription="Create a new document." ma:contentTypeScope="" ma:versionID="e025f18b2a37d1308b0a5a1353773323">
  <xsd:schema xmlns:xsd="http://www.w3.org/2001/XMLSchema" xmlns:xs="http://www.w3.org/2001/XMLSchema" xmlns:p="http://schemas.microsoft.com/office/2006/metadata/properties" xmlns:ns2="af8c14c9-c23d-47e1-9141-e4d67dde01ad" xmlns:ns3="43deecf5-2c82-4388-bdc1-f37f1730ae41" xmlns:ns4="2668ce6a-e093-48e8-a78a-4c35efa00c30" targetNamespace="http://schemas.microsoft.com/office/2006/metadata/properties" ma:root="true" ma:fieldsID="11880df5c1c629907b1a1d6f6e01cdf0" ns2:_="" ns3:_="" ns4:_="">
    <xsd:import namespace="af8c14c9-c23d-47e1-9141-e4d67dde01ad"/>
    <xsd:import namespace="43deecf5-2c82-4388-bdc1-f37f1730ae41"/>
    <xsd:import namespace="2668ce6a-e093-48e8-a78a-4c35efa00c30"/>
    <xsd:element name="properties">
      <xsd:complexType>
        <xsd:sequence>
          <xsd:element name="documentManagement">
            <xsd:complexType>
              <xsd:all>
                <xsd:element ref="ns2:Project_x0020_Status" minOccurs="0"/>
                <xsd:element ref="ns2:Project_x0020_type" minOccurs="0"/>
                <xsd:element ref="ns3:SharedWithUsers" minOccurs="0"/>
                <xsd:element ref="ns4:SharingHintHash" minOccurs="0"/>
                <xsd:element ref="ns4:SharedWithDetails" minOccurs="0"/>
                <xsd:element ref="ns4:LastSharedByUser" minOccurs="0"/>
                <xsd:element ref="ns4:LastSharedByTime"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8c14c9-c23d-47e1-9141-e4d67dde01ad" elementFormDefault="qualified">
    <xsd:import namespace="http://schemas.microsoft.com/office/2006/documentManagement/types"/>
    <xsd:import namespace="http://schemas.microsoft.com/office/infopath/2007/PartnerControls"/>
    <xsd:element name="Project_x0020_Status" ma:index="8" nillable="true" ma:displayName="Project Status" ma:default="Live" ma:internalName="Project_x0020_Status" ma:requiredMultiChoice="true">
      <xsd:complexType>
        <xsd:complexContent>
          <xsd:extension base="dms:MultiChoice">
            <xsd:sequence>
              <xsd:element name="Value" maxOccurs="unbounded" minOccurs="0" nillable="true">
                <xsd:simpleType>
                  <xsd:restriction base="dms:Choice">
                    <xsd:enumeration value="Idea"/>
                    <xsd:enumeration value="Proposal"/>
                    <xsd:enumeration value="Live"/>
                    <xsd:enumeration value="Complete"/>
                  </xsd:restriction>
                </xsd:simpleType>
              </xsd:element>
            </xsd:sequence>
          </xsd:extension>
        </xsd:complexContent>
      </xsd:complexType>
    </xsd:element>
    <xsd:element name="Project_x0020_type" ma:index="9" nillable="true" ma:displayName="Project type" ma:default="Event" ma:internalName="Project_x0020_type">
      <xsd:complexType>
        <xsd:complexContent>
          <xsd:extension base="dms:MultiChoice">
            <xsd:sequence>
              <xsd:element name="Value" maxOccurs="unbounded" minOccurs="0" nillable="true">
                <xsd:simpleType>
                  <xsd:restriction base="dms:Choice">
                    <xsd:enumeration value="Event"/>
                    <xsd:enumeration value="Meeting"/>
                    <xsd:enumeration value="Resource"/>
                    <xsd:enumeration value="Evaluation"/>
                  </xsd:restriction>
                </xsd:simpleType>
              </xsd:element>
            </xsd:sequence>
          </xsd:extension>
        </xsd:complexContent>
      </xsd:complexType>
    </xsd:element>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deecf5-2c82-4388-bdc1-f37f1730ae4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668ce6a-e093-48e8-a78a-4c35efa00c30" elementFormDefault="qualified">
    <xsd:import namespace="http://schemas.microsoft.com/office/2006/documentManagement/types"/>
    <xsd:import namespace="http://schemas.microsoft.com/office/infopath/2007/PartnerControls"/>
    <xsd:element name="SharingHintHash" ma:index="11" nillable="true" ma:displayName="Sharing Hint Hash" ma:internalName="SharingHintHash" ma:readOnly="true">
      <xsd:simpleType>
        <xsd:restriction base="dms:Text"/>
      </xsd:simple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roject_x0020_type xmlns="af8c14c9-c23d-47e1-9141-e4d67dde01ad">
      <Value>Event</Value>
    </Project_x0020_type>
    <Project_x0020_Status xmlns="af8c14c9-c23d-47e1-9141-e4d67dde01ad">
      <Value>Live</Value>
    </Project_x0020_Status>
  </documentManagement>
</p:properties>
</file>

<file path=customXml/itemProps1.xml><?xml version="1.0" encoding="utf-8"?>
<ds:datastoreItem xmlns:ds="http://schemas.openxmlformats.org/officeDocument/2006/customXml" ds:itemID="{22EFA4A5-77FF-43CA-A452-23413AEC46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8c14c9-c23d-47e1-9141-e4d67dde01ad"/>
    <ds:schemaRef ds:uri="43deecf5-2c82-4388-bdc1-f37f1730ae41"/>
    <ds:schemaRef ds:uri="2668ce6a-e093-48e8-a78a-4c35efa00c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84BD2E-5D0C-423C-9E29-A51533368AE8}">
  <ds:schemaRefs>
    <ds:schemaRef ds:uri="http://schemas.microsoft.com/sharepoint/v3/contenttype/forms"/>
  </ds:schemaRefs>
</ds:datastoreItem>
</file>

<file path=customXml/itemProps3.xml><?xml version="1.0" encoding="utf-8"?>
<ds:datastoreItem xmlns:ds="http://schemas.openxmlformats.org/officeDocument/2006/customXml" ds:itemID="{CB987D45-C628-4981-9DF2-409222A3CD66}">
  <ds:schemaRefs>
    <ds:schemaRef ds:uri="http://purl.org/dc/dcmitype/"/>
    <ds:schemaRef ds:uri="http://schemas.microsoft.com/office/2006/documentManagement/types"/>
    <ds:schemaRef ds:uri="http://purl.org/dc/elements/1.1/"/>
    <ds:schemaRef ds:uri="http://purl.org/dc/terms/"/>
    <ds:schemaRef ds:uri="2668ce6a-e093-48e8-a78a-4c35efa00c30"/>
    <ds:schemaRef ds:uri="http://schemas.openxmlformats.org/package/2006/metadata/core-properties"/>
    <ds:schemaRef ds:uri="http://www.w3.org/XML/1998/namespace"/>
    <ds:schemaRef ds:uri="http://schemas.microsoft.com/office/infopath/2007/PartnerControls"/>
    <ds:schemaRef ds:uri="43deecf5-2c82-4388-bdc1-f37f1730ae41"/>
    <ds:schemaRef ds:uri="af8c14c9-c23d-47e1-9141-e4d67dde01a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1100</Words>
  <Application>Microsoft Office PowerPoint</Application>
  <PresentationFormat>On-screen Show (4:3)</PresentationFormat>
  <Paragraphs>124</Paragraphs>
  <Slides>13</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Verdana</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With the Imagine Project we are rethinking the way bicycles will be made and supplied in the future.  Ownership as we know it will become a thing of the past. Bicycles will be rented to the user and then returned to the factory when the user is finished with them. They will then be refurbished and rented to another rider. This will prevent precious raw materials going into landfill.  We will have to make bikes that last for much longer than they do now so that we can rent them for as long as possible. The bicycles will be designed so that when they finally reach the end of their lives all raw materials can be separated and reused. This is known as a “closed loop” or “circular” supply chain.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Rennie</dc:creator>
  <cp:lastModifiedBy>Catherine Rennie</cp:lastModifiedBy>
  <cp:revision>2</cp:revision>
  <dcterms:modified xsi:type="dcterms:W3CDTF">2017-09-13T08:01:52Z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0x0101006ECA40E284F4B949804BCB8A4CF5D6B2</vt:lpwstr>
  </property>
</Properties>
</file>