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19" r:id="rId5"/>
    <p:sldId id="301" r:id="rId6"/>
    <p:sldId id="303" r:id="rId7"/>
    <p:sldId id="313" r:id="rId8"/>
    <p:sldId id="320" r:id="rId9"/>
    <p:sldId id="321" r:id="rId10"/>
    <p:sldId id="314" r:id="rId11"/>
    <p:sldId id="315" r:id="rId12"/>
    <p:sldId id="316" r:id="rId13"/>
    <p:sldId id="317" r:id="rId14"/>
    <p:sldId id="318" r:id="rId15"/>
    <p:sldId id="312" r:id="rId16"/>
    <p:sldId id="305"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67" autoAdjust="0"/>
  </p:normalViewPr>
  <p:slideViewPr>
    <p:cSldViewPr snapToGrid="0">
      <p:cViewPr varScale="1">
        <p:scale>
          <a:sx n="51" d="100"/>
          <a:sy n="51" d="100"/>
        </p:scale>
        <p:origin x="19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EB323FD-DE7F-415D-AF47-AA61936BC12B}" type="datetimeFigureOut">
              <a:rPr lang="en-GB" smtClean="0"/>
              <a:pPr/>
              <a:t>14/03/2017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67DAC20-89BE-445E-BE35-A7A7D28CB5EF}"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it.ly/2cXE9J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67DAC20-89BE-445E-BE35-A7A7D28CB5EF}" type="slidenum">
              <a:rPr lang="en-GB" smtClean="0"/>
              <a:pPr/>
              <a:t>1</a:t>
            </a:fld>
            <a:endParaRPr lang="en-GB"/>
          </a:p>
        </p:txBody>
      </p:sp>
    </p:spTree>
    <p:extLst>
      <p:ext uri="{BB962C8B-B14F-4D97-AF65-F5344CB8AC3E}">
        <p14:creationId xmlns:p14="http://schemas.microsoft.com/office/powerpoint/2010/main" val="305797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a:effectLst/>
              </a:rPr>
              <a:t>Getting started –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Ask students:</a:t>
            </a:r>
            <a:r>
              <a:rPr lang="en-GB" baseline="0">
                <a:effectLst/>
              </a:rPr>
              <a:t> </a:t>
            </a:r>
            <a:r>
              <a:rPr lang="en-GB">
                <a:effectLst/>
              </a:rPr>
              <a:t>“What are some of the biggest challenges faced by people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Encourage students to think about what is happening in their communities, across the country, and around the world, thinking from the perspective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a:effectLst/>
              </a:rPr>
              <a:t>Prompt</a:t>
            </a:r>
            <a:r>
              <a:rPr lang="en-GB" i="1" baseline="0">
                <a:effectLst/>
              </a:rPr>
              <a:t> questions: </a:t>
            </a:r>
            <a:r>
              <a:rPr lang="en-GB" i="1">
                <a:effectLst/>
              </a:rPr>
              <a:t>Do you notice litter, or pollution in your local area? Do you think everyone has the same opportunity to go to school or college? Do you think our towns and cities are as clean as they could be?</a:t>
            </a:r>
            <a:endParaRPr lang="en-GB">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Students work in pairs to discuss the question and note down their ideas. Ask students</a:t>
            </a:r>
            <a:r>
              <a:rPr lang="en-GB" sz="1200" kern="1200" baseline="0">
                <a:solidFill>
                  <a:schemeClr val="tx1"/>
                </a:solidFill>
                <a:effectLst/>
                <a:latin typeface="+mn-lt"/>
                <a:ea typeface="+mn-ea"/>
                <a:cs typeface="+mn-cs"/>
              </a:rPr>
              <a:t> for their ideas, and w</a:t>
            </a:r>
            <a:r>
              <a:rPr lang="en-GB" sz="1200" kern="1200">
                <a:solidFill>
                  <a:schemeClr val="tx1"/>
                </a:solidFill>
                <a:effectLst/>
                <a:latin typeface="+mn-lt"/>
                <a:ea typeface="+mn-ea"/>
                <a:cs typeface="+mn-cs"/>
              </a:rPr>
              <a:t>rite on the board the most common challenges identified.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67DAC20-89BE-445E-BE35-A7A7D28CB5EF}" type="slidenum">
              <a:rPr lang="en-GB" smtClean="0"/>
              <a:pPr/>
              <a:t>2</a:t>
            </a:fld>
            <a:endParaRPr lang="en-GB"/>
          </a:p>
        </p:txBody>
      </p:sp>
    </p:spTree>
    <p:extLst>
      <p:ext uri="{BB962C8B-B14F-4D97-AF65-F5344CB8AC3E}">
        <p14:creationId xmlns:p14="http://schemas.microsoft.com/office/powerpoint/2010/main" val="20157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a:solidFill>
                  <a:schemeClr val="tx1"/>
                </a:solidFill>
                <a:effectLst/>
                <a:latin typeface="+mn-lt"/>
                <a:ea typeface="+mn-ea"/>
                <a:cs typeface="+mn-cs"/>
              </a:rPr>
              <a:t>Introduction to the SDGs– 15 mins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Ask students</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Have you heard about the sustainable development goals?”, “What do you know about them?”.</a:t>
            </a:r>
          </a:p>
          <a:p>
            <a:r>
              <a:rPr lang="en-GB" sz="1200" kern="1200">
                <a:solidFill>
                  <a:schemeClr val="tx1"/>
                </a:solidFill>
                <a:effectLst/>
                <a:latin typeface="+mn-lt"/>
                <a:ea typeface="+mn-ea"/>
                <a:cs typeface="+mn-cs"/>
              </a:rPr>
              <a:t>Demonstrate to students how to draw a KWL chart.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Students</a:t>
            </a:r>
            <a:r>
              <a:rPr lang="en-GB" sz="1200" kern="1200" baseline="0">
                <a:solidFill>
                  <a:schemeClr val="tx1"/>
                </a:solidFill>
                <a:effectLst/>
                <a:latin typeface="+mn-lt"/>
                <a:ea typeface="+mn-ea"/>
                <a:cs typeface="+mn-cs"/>
              </a:rPr>
              <a:t> create a KWL chart, writing </a:t>
            </a:r>
            <a:r>
              <a:rPr lang="en-GB" sz="1200" kern="1200">
                <a:solidFill>
                  <a:schemeClr val="tx1"/>
                </a:solidFill>
                <a:effectLst/>
                <a:latin typeface="+mn-lt"/>
                <a:ea typeface="+mn-ea"/>
                <a:cs typeface="+mn-cs"/>
              </a:rPr>
              <a:t>what they already know about the goals in the first column, and what they want to know in the second.</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Explain to students that in September 2015, world leaders agreed to work towards 17 SDGs to end extreme poverty and build a better world by 2030. </a:t>
            </a:r>
          </a:p>
          <a:p>
            <a:r>
              <a:rPr lang="en-GB" sz="1200" kern="1200">
                <a:solidFill>
                  <a:schemeClr val="tx1"/>
                </a:solidFill>
                <a:effectLst/>
                <a:latin typeface="+mn-lt"/>
                <a:ea typeface="+mn-ea"/>
                <a:cs typeface="+mn-cs"/>
              </a:rPr>
              <a:t>Show students animation film </a:t>
            </a:r>
            <a:r>
              <a:rPr lang="en-GB" sz="1200" kern="1200" baseline="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3"/>
              </a:rPr>
              <a:t>http://bit.ly/2cXE9JR</a:t>
            </a:r>
            <a:r>
              <a:rPr lang="en-GB" sz="1200" u="sng" kern="1200">
                <a:solidFill>
                  <a:schemeClr val="tx1"/>
                </a:solidFill>
                <a:effectLst/>
                <a:latin typeface="+mn-lt"/>
                <a:ea typeface="+mn-ea"/>
                <a:cs typeface="+mn-cs"/>
              </a:rPr>
              <a:t>.</a:t>
            </a:r>
            <a:r>
              <a:rPr lang="en-GB" sz="1200" u="none" kern="1200" baseline="0">
                <a:solidFill>
                  <a:schemeClr val="tx1"/>
                </a:solidFill>
                <a:effectLst/>
                <a:latin typeface="+mn-lt"/>
                <a:ea typeface="+mn-ea"/>
                <a:cs typeface="+mn-cs"/>
              </a:rPr>
              <a:t> Ask students </a:t>
            </a:r>
            <a:r>
              <a:rPr lang="en-GB" sz="1200" kern="1200">
                <a:solidFill>
                  <a:schemeClr val="tx1"/>
                </a:solidFill>
                <a:effectLst/>
                <a:latin typeface="+mn-lt"/>
                <a:ea typeface="+mn-ea"/>
                <a:cs typeface="+mn-cs"/>
              </a:rPr>
              <a:t>“What 3 ways does the film suggest that people can get involved in the goals?”.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Using the their list of challenges from the previous activity,</a:t>
            </a:r>
            <a:r>
              <a:rPr lang="en-GB" sz="1200" kern="1200" baseline="0">
                <a:solidFill>
                  <a:schemeClr val="tx1"/>
                </a:solidFill>
                <a:effectLst/>
                <a:latin typeface="+mn-lt"/>
                <a:ea typeface="+mn-ea"/>
                <a:cs typeface="+mn-cs"/>
              </a:rPr>
              <a:t> students note down next to each challenge </a:t>
            </a:r>
            <a:r>
              <a:rPr lang="en-GB" sz="1200" kern="1200">
                <a:solidFill>
                  <a:schemeClr val="tx1"/>
                </a:solidFill>
                <a:effectLst/>
                <a:latin typeface="+mn-lt"/>
                <a:ea typeface="+mn-ea"/>
                <a:cs typeface="+mn-cs"/>
              </a:rPr>
              <a:t>the number of a goal that will improve it. </a:t>
            </a:r>
          </a:p>
          <a:p>
            <a:endParaRPr lang="en-GB"/>
          </a:p>
        </p:txBody>
      </p:sp>
      <p:sp>
        <p:nvSpPr>
          <p:cNvPr id="4" name="Slide Number Placeholder 3"/>
          <p:cNvSpPr>
            <a:spLocks noGrp="1"/>
          </p:cNvSpPr>
          <p:nvPr>
            <p:ph type="sldNum" sz="quarter" idx="10"/>
          </p:nvPr>
        </p:nvSpPr>
        <p:spPr/>
        <p:txBody>
          <a:bodyPr/>
          <a:lstStyle/>
          <a:p>
            <a:fld id="{E67DAC20-89BE-445E-BE35-A7A7D28CB5EF}" type="slidenum">
              <a:rPr lang="en-GB" smtClean="0"/>
              <a:pPr/>
              <a:t>3</a:t>
            </a:fld>
            <a:endParaRPr lang="en-GB"/>
          </a:p>
        </p:txBody>
      </p:sp>
    </p:spTree>
    <p:extLst>
      <p:ext uri="{BB962C8B-B14F-4D97-AF65-F5344CB8AC3E}">
        <p14:creationId xmlns:p14="http://schemas.microsoft.com/office/powerpoint/2010/main" val="25279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tx1"/>
                </a:solidFill>
                <a:effectLst/>
                <a:latin typeface="+mn-lt"/>
                <a:ea typeface="+mn-ea"/>
                <a:cs typeface="+mn-cs"/>
              </a:rPr>
              <a:t>Hogan</a:t>
            </a:r>
            <a:r>
              <a:rPr lang="en-GB" sz="1200" u="sng" kern="1200" baseline="0">
                <a:solidFill>
                  <a:schemeClr val="tx1"/>
                </a:solidFill>
                <a:effectLst/>
                <a:latin typeface="+mn-lt"/>
                <a:ea typeface="+mn-ea"/>
                <a:cs typeface="+mn-cs"/>
              </a:rPr>
              <a:t> Lovells and Barefoot College – 10 minutes</a:t>
            </a:r>
            <a:endParaRPr lang="en-GB" sz="1200" u="sng"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Explain to students that you are here to talk about the work your company, Hogan Lovells, is doing to help achieve the SDGs. This includes a partnership with an organisation called Barefoot College, which focuses on helping women find long-term solutions to problems in their communities. These solutions are sustainable – they will last in the long term, and they won’t damage our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Students watch Barefoot film, part 1 and answer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When discussing students’ responses, mention</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any points that students might not have thought of:-</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Highlight that Santosh’s village is reliant on fossil fuels, particularly kerosene.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Kerosene is expensive, toxic and inefficient – this means it harms people’s health, and is difficult to afford.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Without it, people in the village cannot study, clean, or tend to cattle. This would negatively impact the education and future opportunities of the villagers, as well as their health and their ability to make a living.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Explain to students that through their new partnership, Hogan Lovells and Barefoot College are empowering women like Santosh to bring positive change to their communities, so they don’t have to make this difficult choice. Students will be learning more about this project in upcoming sessions</a:t>
            </a:r>
            <a:r>
              <a:rPr lang="en-GB" sz="1200" kern="1200">
                <a:solidFill>
                  <a:schemeClr val="tx1"/>
                </a:solidFill>
                <a:effectLst/>
              </a:rPr>
              <a:t>!</a:t>
            </a:r>
            <a:endParaRPr lang="en-GB"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67DAC20-89BE-445E-BE35-A7A7D28CB5EF}" type="slidenum">
              <a:rPr lang="en-GB" smtClean="0"/>
              <a:pPr/>
              <a:t>4</a:t>
            </a:fld>
            <a:endParaRPr lang="en-GB"/>
          </a:p>
        </p:txBody>
      </p:sp>
    </p:spTree>
    <p:extLst>
      <p:ext uri="{BB962C8B-B14F-4D97-AF65-F5344CB8AC3E}">
        <p14:creationId xmlns:p14="http://schemas.microsoft.com/office/powerpoint/2010/main" val="233344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a:solidFill>
                  <a:schemeClr val="tx1"/>
                </a:solidFill>
                <a:effectLst/>
                <a:latin typeface="+mn-lt"/>
                <a:ea typeface="+mn-ea"/>
                <a:cs typeface="+mn-cs"/>
              </a:rPr>
              <a:t>Working</a:t>
            </a:r>
            <a:r>
              <a:rPr lang="en-GB" sz="1200" u="sng" kern="1200" baseline="0">
                <a:solidFill>
                  <a:schemeClr val="tx1"/>
                </a:solidFill>
                <a:effectLst/>
                <a:latin typeface="+mn-lt"/>
                <a:ea typeface="+mn-ea"/>
                <a:cs typeface="+mn-cs"/>
              </a:rPr>
              <a:t> together to solve problems – 25 mins</a:t>
            </a:r>
          </a:p>
          <a:p>
            <a:endParaRPr lang="en-GB" sz="1200" kern="1200" baseline="0">
              <a:solidFill>
                <a:schemeClr val="tx1"/>
              </a:solidFill>
              <a:effectLst/>
              <a:latin typeface="+mn-lt"/>
              <a:ea typeface="+mn-ea"/>
              <a:cs typeface="+mn-cs"/>
            </a:endParaRPr>
          </a:p>
          <a:p>
            <a:r>
              <a:rPr lang="en-GB" sz="1200" kern="1200">
                <a:solidFill>
                  <a:schemeClr val="tx1"/>
                </a:solidFill>
                <a:effectLst/>
                <a:latin typeface="+mn-lt"/>
                <a:ea typeface="+mn-ea"/>
                <a:cs typeface="+mn-cs"/>
              </a:rPr>
              <a:t>Give out jigsaws and explain the aim of the activity</a:t>
            </a:r>
            <a:r>
              <a:rPr lang="en-GB" sz="1200" kern="1200" baseline="0">
                <a:solidFill>
                  <a:schemeClr val="tx1"/>
                </a:solidFill>
                <a:effectLst/>
                <a:latin typeface="+mn-lt"/>
                <a:ea typeface="+mn-ea"/>
                <a:cs typeface="+mn-cs"/>
              </a:rPr>
              <a:t> - t</a:t>
            </a:r>
            <a:r>
              <a:rPr lang="en-GB" sz="1200" kern="1200">
                <a:solidFill>
                  <a:schemeClr val="tx1"/>
                </a:solidFill>
                <a:effectLst/>
                <a:latin typeface="+mn-lt"/>
                <a:ea typeface="+mn-ea"/>
                <a:cs typeface="+mn-cs"/>
              </a:rPr>
              <a:t>o work as a group to complete as many of the puzzles as possible, and ‘achieve’ the SDGs.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Students</a:t>
            </a:r>
            <a:r>
              <a:rPr lang="en-GB" sz="1200" kern="1200" baseline="0">
                <a:solidFill>
                  <a:schemeClr val="tx1"/>
                </a:solidFill>
                <a:effectLst/>
                <a:latin typeface="+mn-lt"/>
                <a:ea typeface="+mn-ea"/>
                <a:cs typeface="+mn-cs"/>
              </a:rPr>
              <a:t> w</a:t>
            </a:r>
            <a:r>
              <a:rPr lang="en-GB" sz="1200" kern="1200">
                <a:solidFill>
                  <a:schemeClr val="tx1"/>
                </a:solidFill>
                <a:effectLst/>
                <a:latin typeface="+mn-lt"/>
                <a:ea typeface="+mn-ea"/>
                <a:cs typeface="+mn-cs"/>
              </a:rPr>
              <a:t>ork individually and then in groups to complete as many jigsaws as they can.</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Discuss with the group how they found the activity. What did they learn? The aim of the activity is to demonstrate that while some students have all they need, others may be lacking. It also shows that students or groups with only a few pieces are still essential to completing the puzzle – each contribution is important. The only way to complete all the puzzles is for everyone to work together. </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Ask students how they found the activity. What did they learn?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Explain that the aim of the activity is to demonstrate that while some students have all they need, others may be lacking. It also shows that students or groups with only a few pieces are still essential to completing the puzzle – each contribution is important. The only way to complete all the puzzles is for everyone to work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67DAC20-89BE-445E-BE35-A7A7D28CB5EF}" type="slidenum">
              <a:rPr lang="en-GB" smtClean="0"/>
              <a:pPr/>
              <a:t>5</a:t>
            </a:fld>
            <a:endParaRPr lang="en-GB"/>
          </a:p>
        </p:txBody>
      </p:sp>
    </p:spTree>
    <p:extLst>
      <p:ext uri="{BB962C8B-B14F-4D97-AF65-F5344CB8AC3E}">
        <p14:creationId xmlns:p14="http://schemas.microsoft.com/office/powerpoint/2010/main" val="222311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Write the 5Ps (people, planet, prosperity</a:t>
            </a:r>
            <a:r>
              <a:rPr lang="en-GB">
                <a:effectLst/>
              </a:rPr>
              <a:t>,</a:t>
            </a:r>
            <a:r>
              <a:rPr lang="en-GB" baseline="0">
                <a:effectLst/>
              </a:rPr>
              <a:t> </a:t>
            </a:r>
            <a:r>
              <a:rPr lang="en-GB" baseline="0" smtClean="0">
                <a:effectLst/>
              </a:rPr>
              <a:t>peace, </a:t>
            </a:r>
            <a:r>
              <a:rPr lang="en-GB" baseline="0" dirty="0">
                <a:effectLst/>
              </a:rPr>
              <a:t>partnership) on to the board. Discuss with students which goals could fit within each theme. </a:t>
            </a:r>
            <a:r>
              <a:rPr lang="en-GB" sz="1200" kern="1200" dirty="0">
                <a:solidFill>
                  <a:schemeClr val="tx1"/>
                </a:solidFill>
                <a:effectLst/>
                <a:latin typeface="+mn-lt"/>
                <a:ea typeface="+mn-ea"/>
                <a:cs typeface="+mn-cs"/>
              </a:rPr>
              <a:t>Do any of the goals fit across multiple themes?</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E67DAC20-89BE-445E-BE35-A7A7D28CB5EF}" type="slidenum">
              <a:rPr lang="en-GB" smtClean="0"/>
              <a:pPr/>
              <a:t>6</a:t>
            </a:fld>
            <a:endParaRPr lang="en-GB"/>
          </a:p>
        </p:txBody>
      </p:sp>
    </p:spTree>
    <p:extLst>
      <p:ext uri="{BB962C8B-B14F-4D97-AF65-F5344CB8AC3E}">
        <p14:creationId xmlns:p14="http://schemas.microsoft.com/office/powerpoint/2010/main" val="23411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a:effectLst/>
              </a:rPr>
              <a:t>What is our vision for the world? – 20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Divide students into</a:t>
            </a:r>
            <a:r>
              <a:rPr lang="en-GB" baseline="0">
                <a:effectLst/>
              </a:rPr>
              <a:t> groups of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Each group</a:t>
            </a:r>
            <a:r>
              <a:rPr lang="en-GB" baseline="0">
                <a:effectLst/>
              </a:rPr>
              <a:t> draws </a:t>
            </a:r>
            <a:r>
              <a:rPr lang="en-GB">
                <a:effectLst/>
              </a:rPr>
              <a:t>a picture to answer the question “what should the world be like?”. Students should use only images, and no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Groups present their drawings, explaining what they have drawn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a:effectLst/>
              </a:rPr>
              <a:t>Plenary – 10 mins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Students complete the final column of their KWL chart, writing down what they have learned about the SDGs during this session. Students share with the group what they have learned.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Collect students’ KWL charts.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67DAC20-89BE-445E-BE35-A7A7D28CB5EF}" type="slidenum">
              <a:rPr lang="en-GB" smtClean="0"/>
              <a:pPr/>
              <a:t>13</a:t>
            </a:fld>
            <a:endParaRPr lang="en-GB"/>
          </a:p>
        </p:txBody>
      </p:sp>
    </p:spTree>
    <p:extLst>
      <p:ext uri="{BB962C8B-B14F-4D97-AF65-F5344CB8AC3E}">
        <p14:creationId xmlns:p14="http://schemas.microsoft.com/office/powerpoint/2010/main" val="347072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5125-49DD-4683-8487-8C5CEE8EB394}" type="datetimeFigureOut">
              <a:rPr lang="en-GB" smtClean="0">
                <a:solidFill>
                  <a:prstClr val="black">
                    <a:tint val="75000"/>
                  </a:prstClr>
                </a:solidFill>
              </a:rPr>
              <a:pPr/>
              <a:t>14/03/2017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578FF-2FDC-4387-BEE4-06C57AC082F7}"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1740" y="1908650"/>
            <a:ext cx="7668343" cy="1224136"/>
          </a:xfrm>
        </p:spPr>
        <p:txBody>
          <a:bodyPr>
            <a:noAutofit/>
          </a:bodyPr>
          <a:lstStyle/>
          <a:p>
            <a:r>
              <a:rPr lang="en-GB" b="1" i="1">
                <a:solidFill>
                  <a:srgbClr val="008CA8"/>
                </a:solidFill>
              </a:rPr>
              <a:t>Barefoot Futures</a:t>
            </a:r>
          </a:p>
          <a:p>
            <a:endParaRPr lang="en-GB" b="1" i="1">
              <a:solidFill>
                <a:schemeClr val="tx1"/>
              </a:solidFill>
              <a:latin typeface="Verdana" pitchFamily="34" charset="0"/>
            </a:endParaRPr>
          </a:p>
          <a:p>
            <a:endParaRPr lang="en-GB" b="1">
              <a:solidFill>
                <a:schemeClr val="tx1"/>
              </a:solidFill>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805264"/>
            <a:ext cx="1744732" cy="975935"/>
          </a:xfrm>
          <a:prstGeom prst="rect">
            <a:avLst/>
          </a:prstGeom>
        </p:spPr>
      </p:pic>
      <p:sp>
        <p:nvSpPr>
          <p:cNvPr id="7" name="Subtitle 2"/>
          <p:cNvSpPr txBox="1">
            <a:spLocks/>
          </p:cNvSpPr>
          <p:nvPr/>
        </p:nvSpPr>
        <p:spPr>
          <a:xfrm>
            <a:off x="547460" y="3057227"/>
            <a:ext cx="8136904" cy="17841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800" b="1" i="1">
                <a:solidFill>
                  <a:srgbClr val="008CA8"/>
                </a:solidFill>
              </a:rPr>
              <a:t>Session 1</a:t>
            </a:r>
          </a:p>
          <a:p>
            <a:r>
              <a:rPr lang="en-GB" sz="2800" b="1" i="1">
                <a:solidFill>
                  <a:srgbClr val="008CA8"/>
                </a:solidFill>
              </a:rPr>
              <a:t>Exploring our communities and the world:</a:t>
            </a:r>
          </a:p>
          <a:p>
            <a:r>
              <a:rPr lang="en-GB" sz="2800" b="1" i="1">
                <a:solidFill>
                  <a:srgbClr val="008CA8"/>
                </a:solidFill>
              </a:rPr>
              <a:t>Identifying challenges and finding solutions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9" y="113840"/>
            <a:ext cx="1442952" cy="14429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3" y="5551301"/>
            <a:ext cx="1229897" cy="1229897"/>
          </a:xfrm>
          <a:prstGeom prst="rect">
            <a:avLst/>
          </a:prstGeom>
        </p:spPr>
      </p:pic>
    </p:spTree>
    <p:extLst>
      <p:ext uri="{BB962C8B-B14F-4D97-AF65-F5344CB8AC3E}">
        <p14:creationId xmlns:p14="http://schemas.microsoft.com/office/powerpoint/2010/main" val="256209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rot="16200000">
            <a:off x="7982939" y="1647001"/>
            <a:ext cx="1060547" cy="523220"/>
          </a:xfrm>
          <a:prstGeom prst="rect">
            <a:avLst/>
          </a:prstGeom>
          <a:noFill/>
        </p:spPr>
        <p:txBody>
          <a:bodyPr wrap="none" rtlCol="0">
            <a:spAutoFit/>
          </a:bodyPr>
          <a:lstStyle/>
          <a:p>
            <a:r>
              <a:rPr lang="en-GB" sz="2800" b="1"/>
              <a:t>Peace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58" y="0"/>
            <a:ext cx="7744653" cy="6858000"/>
          </a:xfrm>
        </p:spPr>
      </p:pic>
    </p:spTree>
    <p:extLst>
      <p:ext uri="{BB962C8B-B14F-4D97-AF65-F5344CB8AC3E}">
        <p14:creationId xmlns:p14="http://schemas.microsoft.com/office/powerpoint/2010/main" val="403637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rot="16200000">
            <a:off x="7552767" y="1156027"/>
            <a:ext cx="1912575" cy="523220"/>
          </a:xfrm>
          <a:prstGeom prst="rect">
            <a:avLst/>
          </a:prstGeom>
          <a:noFill/>
        </p:spPr>
        <p:txBody>
          <a:bodyPr wrap="none" rtlCol="0">
            <a:spAutoFit/>
          </a:bodyPr>
          <a:lstStyle/>
          <a:p>
            <a:r>
              <a:rPr lang="en-GB" sz="2800" b="1"/>
              <a:t>Partnership</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26428"/>
            <a:ext cx="7774498" cy="6884428"/>
          </a:xfrm>
        </p:spPr>
      </p:pic>
    </p:spTree>
    <p:extLst>
      <p:ext uri="{BB962C8B-B14F-4D97-AF65-F5344CB8AC3E}">
        <p14:creationId xmlns:p14="http://schemas.microsoft.com/office/powerpoint/2010/main" val="53384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776864" cy="6846221"/>
          </a:xfrm>
        </p:spPr>
      </p:pic>
      <p:sp>
        <p:nvSpPr>
          <p:cNvPr id="5" name="TextBox 4"/>
          <p:cNvSpPr txBox="1"/>
          <p:nvPr/>
        </p:nvSpPr>
        <p:spPr>
          <a:xfrm rot="16200000">
            <a:off x="5115600" y="1847525"/>
            <a:ext cx="6619184" cy="523220"/>
          </a:xfrm>
          <a:prstGeom prst="rect">
            <a:avLst/>
          </a:prstGeom>
          <a:noFill/>
        </p:spPr>
        <p:txBody>
          <a:bodyPr wrap="none" rtlCol="0" anchor="t">
            <a:spAutoFit/>
          </a:bodyPr>
          <a:lstStyle/>
          <a:p>
            <a:r>
              <a:rPr lang="en-GB" sz="2800" b="1"/>
              <a:t>The Sustainable Development Goals (SDGs)</a:t>
            </a:r>
          </a:p>
        </p:txBody>
      </p:sp>
    </p:spTree>
    <p:extLst>
      <p:ext uri="{BB962C8B-B14F-4D97-AF65-F5344CB8AC3E}">
        <p14:creationId xmlns:p14="http://schemas.microsoft.com/office/powerpoint/2010/main" val="123649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44" y="476672"/>
            <a:ext cx="9133756" cy="5013176"/>
          </a:xfrm>
        </p:spPr>
        <p:txBody>
          <a:bodyPr>
            <a:noAutofit/>
          </a:bodyPr>
          <a:lstStyle/>
          <a:p>
            <a:r>
              <a:rPr lang="en-GB" sz="3600" b="1">
                <a:solidFill>
                  <a:srgbClr val="008CA8"/>
                </a:solidFill>
              </a:rPr>
              <a:t>What should the world be like?</a:t>
            </a:r>
          </a:p>
          <a:p>
            <a:endParaRPr lang="en-GB" sz="3600" b="1">
              <a:solidFill>
                <a:srgbClr val="008CA8"/>
              </a:solidFill>
            </a:endParaRPr>
          </a:p>
          <a:p>
            <a:r>
              <a:rPr lang="en-GB" sz="3600" i="1">
                <a:solidFill>
                  <a:srgbClr val="008CA8"/>
                </a:solidFill>
              </a:rPr>
              <a:t>In your groups, draw a picture to answer this question. </a:t>
            </a:r>
          </a:p>
          <a:p>
            <a:r>
              <a:rPr lang="en-GB" sz="3600" i="1">
                <a:solidFill>
                  <a:srgbClr val="008CA8"/>
                </a:solidFill>
              </a:rPr>
              <a:t>You should use only images, and no words!</a:t>
            </a:r>
          </a:p>
          <a:p>
            <a:r>
              <a:rPr lang="en-GB" sz="3600" i="1">
                <a:solidFill>
                  <a:srgbClr val="008CA8"/>
                </a:solidFill>
              </a:rPr>
              <a:t>Be ready to explain what you have drawn, and why. </a:t>
            </a:r>
            <a:endParaRPr lang="en-GB" sz="2800" i="1">
              <a:solidFill>
                <a:srgbClr val="008CA8"/>
              </a:solidFill>
            </a:endParaRPr>
          </a:p>
          <a:p>
            <a:endParaRPr lang="en-GB" sz="3600" i="1">
              <a:solidFill>
                <a:srgbClr val="008CA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271" y="5786745"/>
            <a:ext cx="1744732" cy="9759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6" y="95321"/>
            <a:ext cx="1442952" cy="14429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10" y="5532782"/>
            <a:ext cx="1229897" cy="1229897"/>
          </a:xfrm>
          <a:prstGeom prst="rect">
            <a:avLst/>
          </a:prstGeom>
        </p:spPr>
      </p:pic>
    </p:spTree>
    <p:extLst>
      <p:ext uri="{BB962C8B-B14F-4D97-AF65-F5344CB8AC3E}">
        <p14:creationId xmlns:p14="http://schemas.microsoft.com/office/powerpoint/2010/main" val="151701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539552" y="1730214"/>
            <a:ext cx="8136904" cy="40324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b="1">
                <a:solidFill>
                  <a:srgbClr val="008CA8"/>
                </a:solidFill>
              </a:rPr>
              <a:t>What are some of the biggest challenges faced by people today?</a:t>
            </a:r>
          </a:p>
          <a:p>
            <a:endParaRPr lang="en-GB" b="1">
              <a:solidFill>
                <a:srgbClr val="008CA8"/>
              </a:solidFill>
            </a:endParaRPr>
          </a:p>
          <a:p>
            <a:r>
              <a:rPr lang="en-GB" i="1">
                <a:solidFill>
                  <a:srgbClr val="008CA8"/>
                </a:solidFill>
              </a:rPr>
              <a:t>You might think about:</a:t>
            </a:r>
          </a:p>
          <a:p>
            <a:r>
              <a:rPr lang="en-GB" i="1">
                <a:solidFill>
                  <a:srgbClr val="008CA8"/>
                </a:solidFill>
              </a:rPr>
              <a:t>Challenges in your community</a:t>
            </a:r>
          </a:p>
          <a:p>
            <a:r>
              <a:rPr lang="en-GB" i="1">
                <a:solidFill>
                  <a:srgbClr val="008CA8"/>
                </a:solidFill>
              </a:rPr>
              <a:t>Challenges in your country</a:t>
            </a:r>
          </a:p>
          <a:p>
            <a:r>
              <a:rPr lang="en-GB" i="1">
                <a:solidFill>
                  <a:srgbClr val="008CA8"/>
                </a:solidFill>
              </a:rPr>
              <a:t>Global challenges!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271" y="5786745"/>
            <a:ext cx="1744732" cy="9759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6" y="95321"/>
            <a:ext cx="1442952" cy="14429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10" y="5532782"/>
            <a:ext cx="1229897" cy="12298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4638"/>
            <a:ext cx="9144000" cy="5916706"/>
          </a:xfrm>
        </p:spPr>
      </p:pic>
    </p:spTree>
    <p:extLst>
      <p:ext uri="{BB962C8B-B14F-4D97-AF65-F5344CB8AC3E}">
        <p14:creationId xmlns:p14="http://schemas.microsoft.com/office/powerpoint/2010/main" val="254220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0" y="1768022"/>
            <a:ext cx="9133756" cy="5013176"/>
          </a:xfrm>
        </p:spPr>
        <p:txBody>
          <a:bodyPr>
            <a:noAutofit/>
          </a:bodyPr>
          <a:lstStyle/>
          <a:p>
            <a:endParaRPr lang="en-GB" i="1">
              <a:solidFill>
                <a:srgbClr val="008CA8"/>
              </a:solidFill>
            </a:endParaRPr>
          </a:p>
          <a:p>
            <a:r>
              <a:rPr lang="en-GB" sz="2800">
                <a:solidFill>
                  <a:srgbClr val="008CA8"/>
                </a:solidFill>
              </a:rPr>
              <a:t>What life is like for the main character, Santosh?</a:t>
            </a:r>
          </a:p>
          <a:p>
            <a:endParaRPr lang="en-GB" sz="2800">
              <a:solidFill>
                <a:srgbClr val="008CA8"/>
              </a:solidFill>
            </a:endParaRPr>
          </a:p>
          <a:p>
            <a:r>
              <a:rPr lang="en-GB" sz="2800">
                <a:solidFill>
                  <a:srgbClr val="008CA8"/>
                </a:solidFill>
              </a:rPr>
              <a:t>What do we learn about the fuel her village uses? </a:t>
            </a:r>
          </a:p>
          <a:p>
            <a:endParaRPr lang="en-GB" sz="2800">
              <a:solidFill>
                <a:srgbClr val="008CA8"/>
              </a:solidFill>
            </a:endParaRPr>
          </a:p>
          <a:p>
            <a:r>
              <a:rPr lang="en-GB" sz="2800">
                <a:solidFill>
                  <a:srgbClr val="008CA8"/>
                </a:solidFill>
              </a:rPr>
              <a:t>What would life be like if the village was not able to use this fuel?</a:t>
            </a:r>
          </a:p>
          <a:p>
            <a:endParaRPr lang="en-GB" sz="3600" i="1">
              <a:solidFill>
                <a:srgbClr val="008CA8"/>
              </a:solidFill>
            </a:endParaRPr>
          </a:p>
          <a:p>
            <a:endParaRPr lang="en-GB" sz="3600" i="1">
              <a:solidFill>
                <a:srgbClr val="008CA8"/>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805264"/>
            <a:ext cx="1744732" cy="9759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9" y="113840"/>
            <a:ext cx="1442952" cy="14429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3" y="5551301"/>
            <a:ext cx="1229897" cy="1229897"/>
          </a:xfrm>
          <a:prstGeom prst="rect">
            <a:avLst/>
          </a:prstGeom>
        </p:spPr>
      </p:pic>
      <p:sp>
        <p:nvSpPr>
          <p:cNvPr id="2" name="TextBox 1"/>
          <p:cNvSpPr txBox="1"/>
          <p:nvPr/>
        </p:nvSpPr>
        <p:spPr>
          <a:xfrm>
            <a:off x="2051721" y="383026"/>
            <a:ext cx="6840760" cy="2062103"/>
          </a:xfrm>
          <a:prstGeom prst="rect">
            <a:avLst/>
          </a:prstGeom>
          <a:noFill/>
        </p:spPr>
        <p:txBody>
          <a:bodyPr wrap="square" rtlCol="0">
            <a:spAutoFit/>
          </a:bodyPr>
          <a:lstStyle/>
          <a:p>
            <a:pPr algn="ctr"/>
            <a:r>
              <a:rPr lang="en-GB" sz="3200" b="1">
                <a:solidFill>
                  <a:srgbClr val="008CA8"/>
                </a:solidFill>
              </a:rPr>
              <a:t>Barefoot film, part 1:</a:t>
            </a:r>
          </a:p>
          <a:p>
            <a:pPr algn="ctr"/>
            <a:r>
              <a:rPr lang="en-GB" sz="3200" i="1">
                <a:solidFill>
                  <a:srgbClr val="008CA8"/>
                </a:solidFill>
              </a:rPr>
              <a:t>As you watch the film, think about the following questions:</a:t>
            </a:r>
          </a:p>
          <a:p>
            <a:pPr algn="ctr"/>
            <a:endParaRPr lang="en-GB" sz="3200"/>
          </a:p>
        </p:txBody>
      </p:sp>
    </p:spTree>
    <p:extLst>
      <p:ext uri="{BB962C8B-B14F-4D97-AF65-F5344CB8AC3E}">
        <p14:creationId xmlns:p14="http://schemas.microsoft.com/office/powerpoint/2010/main" val="152020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539552" y="2564904"/>
            <a:ext cx="8136904"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b="1">
                <a:solidFill>
                  <a:srgbClr val="008CA8"/>
                </a:solidFill>
              </a:rPr>
              <a:t>Working together to solve problems</a:t>
            </a:r>
            <a:endParaRPr lang="en-GB" i="1">
              <a:solidFill>
                <a:srgbClr val="008CA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805264"/>
            <a:ext cx="1744732" cy="9759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9" y="113840"/>
            <a:ext cx="1442952" cy="14429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3" y="5551301"/>
            <a:ext cx="1229897" cy="1229897"/>
          </a:xfrm>
          <a:prstGeom prst="rect">
            <a:avLst/>
          </a:prstGeom>
        </p:spPr>
      </p:pic>
    </p:spTree>
    <p:extLst>
      <p:ext uri="{BB962C8B-B14F-4D97-AF65-F5344CB8AC3E}">
        <p14:creationId xmlns:p14="http://schemas.microsoft.com/office/powerpoint/2010/main" val="86452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4638"/>
            <a:ext cx="9144000" cy="5916706"/>
          </a:xfrm>
        </p:spPr>
      </p:pic>
    </p:spTree>
    <p:extLst>
      <p:ext uri="{BB962C8B-B14F-4D97-AF65-F5344CB8AC3E}">
        <p14:creationId xmlns:p14="http://schemas.microsoft.com/office/powerpoint/2010/main" val="119015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rot="16200000">
            <a:off x="7921455" y="1250480"/>
            <a:ext cx="1204817" cy="523220"/>
          </a:xfrm>
          <a:prstGeom prst="rect">
            <a:avLst/>
          </a:prstGeom>
          <a:noFill/>
        </p:spPr>
        <p:txBody>
          <a:bodyPr wrap="none" rtlCol="0">
            <a:spAutoFit/>
          </a:bodyPr>
          <a:lstStyle/>
          <a:p>
            <a:r>
              <a:rPr lang="en-GB" sz="2800" b="1"/>
              <a:t>People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428"/>
            <a:ext cx="7776863" cy="6886522"/>
          </a:xfrm>
        </p:spPr>
      </p:pic>
    </p:spTree>
    <p:extLst>
      <p:ext uri="{BB962C8B-B14F-4D97-AF65-F5344CB8AC3E}">
        <p14:creationId xmlns:p14="http://schemas.microsoft.com/office/powerpoint/2010/main" val="16792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rot="16200000">
            <a:off x="6796162" y="1917418"/>
            <a:ext cx="3652068" cy="523220"/>
          </a:xfrm>
          <a:prstGeom prst="rect">
            <a:avLst/>
          </a:prstGeom>
          <a:noFill/>
        </p:spPr>
        <p:txBody>
          <a:bodyPr wrap="square" rtlCol="0">
            <a:spAutoFit/>
          </a:bodyPr>
          <a:lstStyle/>
          <a:p>
            <a:r>
              <a:rPr lang="en-GB" sz="2800" b="1"/>
              <a:t>Planet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93" y="0"/>
            <a:ext cx="7744653" cy="6858000"/>
          </a:xfrm>
        </p:spPr>
      </p:pic>
    </p:spTree>
    <p:extLst>
      <p:ext uri="{BB962C8B-B14F-4D97-AF65-F5344CB8AC3E}">
        <p14:creationId xmlns:p14="http://schemas.microsoft.com/office/powerpoint/2010/main" val="277559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rot="16200000">
            <a:off x="7662129" y="1970346"/>
            <a:ext cx="1719189" cy="523220"/>
          </a:xfrm>
          <a:prstGeom prst="rect">
            <a:avLst/>
          </a:prstGeom>
          <a:noFill/>
        </p:spPr>
        <p:txBody>
          <a:bodyPr wrap="none" rtlCol="0">
            <a:spAutoFit/>
          </a:bodyPr>
          <a:lstStyle/>
          <a:p>
            <a:r>
              <a:rPr lang="en-GB" sz="2800" b="1"/>
              <a:t>Prosperity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26428"/>
            <a:ext cx="7774498" cy="6884428"/>
          </a:xfrm>
        </p:spPr>
      </p:pic>
    </p:spTree>
    <p:extLst>
      <p:ext uri="{BB962C8B-B14F-4D97-AF65-F5344CB8AC3E}">
        <p14:creationId xmlns:p14="http://schemas.microsoft.com/office/powerpoint/2010/main" val="21193427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_x0020_type xmlns="af8c14c9-c23d-47e1-9141-e4d67dde01ad">
      <Value>Event</Value>
    </Project_x0020_type>
    <Project_x0020_Status xmlns="af8c14c9-c23d-47e1-9141-e4d67dde01ad">
      <Value>Live</Value>
    </Project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CA40E284F4B949804BCB8A4CF5D6B2" ma:contentTypeVersion="11" ma:contentTypeDescription="Create a new document." ma:contentTypeScope="" ma:versionID="e025f18b2a37d1308b0a5a1353773323">
  <xsd:schema xmlns:xsd="http://www.w3.org/2001/XMLSchema" xmlns:xs="http://www.w3.org/2001/XMLSchema" xmlns:p="http://schemas.microsoft.com/office/2006/metadata/properties" xmlns:ns2="af8c14c9-c23d-47e1-9141-e4d67dde01ad" xmlns:ns3="43deecf5-2c82-4388-bdc1-f37f1730ae41" xmlns:ns4="2668ce6a-e093-48e8-a78a-4c35efa00c30" targetNamespace="http://schemas.microsoft.com/office/2006/metadata/properties" ma:root="true" ma:fieldsID="11880df5c1c629907b1a1d6f6e01cdf0" ns2:_="" ns3:_="" ns4:_="">
    <xsd:import namespace="af8c14c9-c23d-47e1-9141-e4d67dde01ad"/>
    <xsd:import namespace="43deecf5-2c82-4388-bdc1-f37f1730ae41"/>
    <xsd:import namespace="2668ce6a-e093-48e8-a78a-4c35efa00c30"/>
    <xsd:element name="properties">
      <xsd:complexType>
        <xsd:sequence>
          <xsd:element name="documentManagement">
            <xsd:complexType>
              <xsd:all>
                <xsd:element ref="ns2:Project_x0020_Status" minOccurs="0"/>
                <xsd:element ref="ns2:Project_x0020_type" minOccurs="0"/>
                <xsd:element ref="ns3:SharedWithUsers"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c14c9-c23d-47e1-9141-e4d67dde01ad" elementFormDefault="qualified">
    <xsd:import namespace="http://schemas.microsoft.com/office/2006/documentManagement/types"/>
    <xsd:import namespace="http://schemas.microsoft.com/office/infopath/2007/PartnerControls"/>
    <xsd:element name="Project_x0020_Status" ma:index="8" nillable="true" ma:displayName="Project Status" ma:default="Live" ma:internalName="Project_x0020_Status" ma:requiredMultiChoice="true">
      <xsd:complexType>
        <xsd:complexContent>
          <xsd:extension base="dms:MultiChoice">
            <xsd:sequence>
              <xsd:element name="Value" maxOccurs="unbounded" minOccurs="0" nillable="true">
                <xsd:simpleType>
                  <xsd:restriction base="dms:Choice">
                    <xsd:enumeration value="Idea"/>
                    <xsd:enumeration value="Proposal"/>
                    <xsd:enumeration value="Live"/>
                    <xsd:enumeration value="Complete"/>
                  </xsd:restriction>
                </xsd:simpleType>
              </xsd:element>
            </xsd:sequence>
          </xsd:extension>
        </xsd:complexContent>
      </xsd:complexType>
    </xsd:element>
    <xsd:element name="Project_x0020_type" ma:index="9" nillable="true" ma:displayName="Project type" ma:default="Event" ma:internalName="Project_x0020_type">
      <xsd:complexType>
        <xsd:complexContent>
          <xsd:extension base="dms:MultiChoice">
            <xsd:sequence>
              <xsd:element name="Value" maxOccurs="unbounded" minOccurs="0" nillable="true">
                <xsd:simpleType>
                  <xsd:restriction base="dms:Choice">
                    <xsd:enumeration value="Event"/>
                    <xsd:enumeration value="Meeting"/>
                    <xsd:enumeration value="Resource"/>
                    <xsd:enumeration value="Evaluation"/>
                  </xsd:restriction>
                </xsd:simpleType>
              </xsd:element>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deecf5-2c82-4388-bdc1-f37f1730ae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68ce6a-e093-48e8-a78a-4c35efa00c30" elementFormDefault="qualified">
    <xsd:import namespace="http://schemas.microsoft.com/office/2006/documentManagement/types"/>
    <xsd:import namespace="http://schemas.microsoft.com/office/infopath/2007/PartnerControls"/>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4BD2E-5D0C-423C-9E29-A51533368AE8}">
  <ds:schemaRefs>
    <ds:schemaRef ds:uri="http://schemas.microsoft.com/sharepoint/v3/contenttype/forms"/>
  </ds:schemaRefs>
</ds:datastoreItem>
</file>

<file path=customXml/itemProps2.xml><?xml version="1.0" encoding="utf-8"?>
<ds:datastoreItem xmlns:ds="http://schemas.openxmlformats.org/officeDocument/2006/customXml" ds:itemID="{CB987D45-C628-4981-9DF2-409222A3CD66}">
  <ds:schemaRefs>
    <ds:schemaRef ds:uri="http://schemas.microsoft.com/office/infopath/2007/PartnerControls"/>
    <ds:schemaRef ds:uri="af8c14c9-c23d-47e1-9141-e4d67dde01ad"/>
    <ds:schemaRef ds:uri="http://purl.org/dc/term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2668ce6a-e093-48e8-a78a-4c35efa00c30"/>
    <ds:schemaRef ds:uri="43deecf5-2c82-4388-bdc1-f37f1730ae41"/>
    <ds:schemaRef ds:uri="http://schemas.microsoft.com/office/2006/metadata/properties"/>
  </ds:schemaRefs>
</ds:datastoreItem>
</file>

<file path=customXml/itemProps3.xml><?xml version="1.0" encoding="utf-8"?>
<ds:datastoreItem xmlns:ds="http://schemas.openxmlformats.org/officeDocument/2006/customXml" ds:itemID="{739F71EC-4B3D-4CDC-80E9-D867889F2004}"/>
</file>

<file path=docProps/app.xml><?xml version="1.0" encoding="utf-8"?>
<Properties xmlns="http://schemas.openxmlformats.org/officeDocument/2006/extended-properties" xmlns:vt="http://schemas.openxmlformats.org/officeDocument/2006/docPropsVTypes">
  <TotalTime>3</TotalTime>
  <Words>869</Words>
  <Application>Microsoft Office PowerPoint</Application>
  <PresentationFormat>On-screen Show (4:3)</PresentationFormat>
  <Paragraphs>94</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3</cp:revision>
  <dcterms:modified xsi:type="dcterms:W3CDTF">2017-03-14T13:20:38Z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0x0101006ECA40E284F4B949804BCB8A4CF5D6B2</vt:lpwstr>
  </property>
</Properties>
</file>